
<file path=[Content_Types].xml><?xml version="1.0" encoding="utf-8"?>
<Types xmlns="http://schemas.openxmlformats.org/package/2006/content-types">
  <Default Extension="emf" ContentType="image/x-emf"/>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omments/comment1.xml" ContentType="application/vnd.openxmlformats-officedocument.presentationml.comment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comments/comment2.xml" ContentType="application/vnd.openxmlformats-officedocument.presentationml.comments+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comments/comment3.xml" ContentType="application/vnd.openxmlformats-officedocument.presentationml.comments+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comments/comment4.xml" ContentType="application/vnd.openxmlformats-officedocument.presentationml.comments+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74"/>
  </p:notesMasterIdLst>
  <p:sldIdLst>
    <p:sldId id="256" r:id="rId2"/>
    <p:sldId id="257" r:id="rId3"/>
    <p:sldId id="258" r:id="rId4"/>
    <p:sldId id="348" r:id="rId5"/>
    <p:sldId id="260" r:id="rId6"/>
    <p:sldId id="261" r:id="rId7"/>
    <p:sldId id="351" r:id="rId8"/>
    <p:sldId id="262" r:id="rId9"/>
    <p:sldId id="263" r:id="rId10"/>
    <p:sldId id="352" r:id="rId11"/>
    <p:sldId id="353" r:id="rId12"/>
    <p:sldId id="354" r:id="rId13"/>
    <p:sldId id="355" r:id="rId14"/>
    <p:sldId id="282" r:id="rId15"/>
    <p:sldId id="365" r:id="rId16"/>
    <p:sldId id="293" r:id="rId17"/>
    <p:sldId id="359" r:id="rId18"/>
    <p:sldId id="341" r:id="rId19"/>
    <p:sldId id="356" r:id="rId20"/>
    <p:sldId id="357" r:id="rId21"/>
    <p:sldId id="358" r:id="rId22"/>
    <p:sldId id="360" r:id="rId23"/>
    <p:sldId id="361" r:id="rId24"/>
    <p:sldId id="362" r:id="rId25"/>
    <p:sldId id="363" r:id="rId26"/>
    <p:sldId id="364" r:id="rId27"/>
    <p:sldId id="366" r:id="rId28"/>
    <p:sldId id="367" r:id="rId29"/>
    <p:sldId id="368" r:id="rId30"/>
    <p:sldId id="369" r:id="rId31"/>
    <p:sldId id="370" r:id="rId32"/>
    <p:sldId id="294" r:id="rId33"/>
    <p:sldId id="371" r:id="rId34"/>
    <p:sldId id="373" r:id="rId35"/>
    <p:sldId id="372" r:id="rId36"/>
    <p:sldId id="378" r:id="rId37"/>
    <p:sldId id="349" r:id="rId38"/>
    <p:sldId id="374" r:id="rId39"/>
    <p:sldId id="376" r:id="rId40"/>
    <p:sldId id="379" r:id="rId41"/>
    <p:sldId id="350" r:id="rId42"/>
    <p:sldId id="381" r:id="rId43"/>
    <p:sldId id="382" r:id="rId44"/>
    <p:sldId id="383" r:id="rId45"/>
    <p:sldId id="380" r:id="rId46"/>
    <p:sldId id="384" r:id="rId47"/>
    <p:sldId id="385" r:id="rId48"/>
    <p:sldId id="401" r:id="rId49"/>
    <p:sldId id="402" r:id="rId50"/>
    <p:sldId id="386" r:id="rId51"/>
    <p:sldId id="387" r:id="rId52"/>
    <p:sldId id="298" r:id="rId53"/>
    <p:sldId id="299" r:id="rId54"/>
    <p:sldId id="388" r:id="rId55"/>
    <p:sldId id="300" r:id="rId56"/>
    <p:sldId id="302" r:id="rId57"/>
    <p:sldId id="403" r:id="rId58"/>
    <p:sldId id="389" r:id="rId59"/>
    <p:sldId id="392" r:id="rId60"/>
    <p:sldId id="391" r:id="rId61"/>
    <p:sldId id="397" r:id="rId62"/>
    <p:sldId id="398" r:id="rId63"/>
    <p:sldId id="399" r:id="rId64"/>
    <p:sldId id="393" r:id="rId65"/>
    <p:sldId id="394" r:id="rId66"/>
    <p:sldId id="396" r:id="rId67"/>
    <p:sldId id="297" r:id="rId68"/>
    <p:sldId id="304" r:id="rId69"/>
    <p:sldId id="303" r:id="rId70"/>
    <p:sldId id="305" r:id="rId71"/>
    <p:sldId id="390" r:id="rId72"/>
    <p:sldId id="400" r:id="rId73"/>
  </p:sldIdLst>
  <p:sldSz cx="18288000" cy="10287000"/>
  <p:notesSz cx="6858000" cy="9144000"/>
  <p:embeddedFontLst>
    <p:embeddedFont>
      <p:font typeface="Calibri" panose="020F0502020204030204" pitchFamily="34" charset="0"/>
      <p:regular r:id="rId75"/>
      <p:bold r:id="rId76"/>
      <p:italic r:id="rId77"/>
      <p:boldItalic r:id="rId78"/>
    </p:embeddedFont>
    <p:embeddedFont>
      <p:font typeface="Gidole" panose="020B0604020202020204" charset="0"/>
      <p:regular r:id="rId79"/>
    </p:embeddedFont>
    <p:embeddedFont>
      <p:font typeface="League Spartan" panose="020B0604020202020204" charset="0"/>
      <p:regular r:id="rId80"/>
    </p:embeddedFont>
    <p:embeddedFont>
      <p:font typeface="Open Sans Extra Bold" panose="020B0604020202020204" charset="0"/>
      <p:regular r:id="rId81"/>
    </p:embeddedFont>
    <p:embeddedFont>
      <p:font typeface="Roboto" panose="02000000000000000000" pitchFamily="2" charset="0"/>
      <p:regular r:id="rId82"/>
      <p:bold r:id="rId83"/>
    </p:embeddedFont>
    <p:embeddedFont>
      <p:font typeface="Roboto Mono" pitchFamily="2" charset="0"/>
      <p:regular r:id="rId84"/>
      <p:bold r:id="rId85"/>
      <p:italic r:id="rId86"/>
      <p:boldItalic r:id="rId8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0. Introduction" id="{8D9F33C0-D822-4A7B-B715-E28E531EE551}">
          <p14:sldIdLst>
            <p14:sldId id="256"/>
            <p14:sldId id="257"/>
            <p14:sldId id="258"/>
            <p14:sldId id="348"/>
          </p14:sldIdLst>
        </p14:section>
        <p14:section name="1. Power Query as ETL" id="{75C5D276-8852-44E4-BA64-192079A8ABB7}">
          <p14:sldIdLst>
            <p14:sldId id="260"/>
            <p14:sldId id="261"/>
            <p14:sldId id="351"/>
            <p14:sldId id="262"/>
            <p14:sldId id="263"/>
            <p14:sldId id="352"/>
            <p14:sldId id="353"/>
            <p14:sldId id="354"/>
            <p14:sldId id="355"/>
            <p14:sldId id="282"/>
            <p14:sldId id="365"/>
          </p14:sldIdLst>
        </p14:section>
        <p14:section name="2. What makes data tidy?" id="{78420295-1657-4AAD-9867-3F6F69780712}">
          <p14:sldIdLst>
            <p14:sldId id="293"/>
            <p14:sldId id="359"/>
            <p14:sldId id="341"/>
            <p14:sldId id="356"/>
            <p14:sldId id="357"/>
            <p14:sldId id="358"/>
            <p14:sldId id="360"/>
            <p14:sldId id="361"/>
            <p14:sldId id="362"/>
            <p14:sldId id="363"/>
            <p14:sldId id="364"/>
            <p14:sldId id="366"/>
          </p14:sldIdLst>
        </p14:section>
        <p14:section name="3. First Steps in Power Query" id="{9E16918C-81C0-4828-AD6D-89691399D72A}">
          <p14:sldIdLst>
            <p14:sldId id="367"/>
            <p14:sldId id="368"/>
            <p14:sldId id="369"/>
            <p14:sldId id="370"/>
          </p14:sldIdLst>
        </p14:section>
        <p14:section name="4. Transform Rows" id="{9D251CC1-067C-4EEA-B450-24967068922C}">
          <p14:sldIdLst>
            <p14:sldId id="294"/>
            <p14:sldId id="371"/>
            <p14:sldId id="373"/>
            <p14:sldId id="372"/>
            <p14:sldId id="378"/>
          </p14:sldIdLst>
        </p14:section>
        <p14:section name="5. Transforming Columns I" id="{955ACC94-B72D-4F21-AE71-5C1C5E205462}">
          <p14:sldIdLst>
            <p14:sldId id="349"/>
            <p14:sldId id="374"/>
            <p14:sldId id="376"/>
            <p14:sldId id="379"/>
          </p14:sldIdLst>
        </p14:section>
        <p14:section name="6. Transforming Columns II" id="{C9233201-4300-4A34-AF4A-279B5A4F54AE}">
          <p14:sldIdLst>
            <p14:sldId id="350"/>
            <p14:sldId id="381"/>
            <p14:sldId id="382"/>
            <p14:sldId id="383"/>
            <p14:sldId id="380"/>
            <p14:sldId id="384"/>
            <p14:sldId id="385"/>
            <p14:sldId id="401"/>
            <p14:sldId id="402"/>
            <p14:sldId id="386"/>
            <p14:sldId id="387"/>
          </p14:sldIdLst>
        </p14:section>
        <p14:section name="6. VLOOKUP meet join" id="{B9543CC9-49A7-4FC2-9E76-33055CDDF8FE}">
          <p14:sldIdLst>
            <p14:sldId id="298"/>
            <p14:sldId id="299"/>
            <p14:sldId id="388"/>
            <p14:sldId id="300"/>
            <p14:sldId id="302"/>
            <p14:sldId id="403"/>
            <p14:sldId id="389"/>
            <p14:sldId id="392"/>
            <p14:sldId id="391"/>
            <p14:sldId id="397"/>
            <p14:sldId id="398"/>
            <p14:sldId id="399"/>
            <p14:sldId id="393"/>
            <p14:sldId id="394"/>
            <p14:sldId id="396"/>
          </p14:sldIdLst>
        </p14:section>
        <p14:section name="7. Conclusion" id="{A4BC7640-9CC7-418E-A546-59B7C5045359}">
          <p14:sldIdLst>
            <p14:sldId id="297"/>
            <p14:sldId id="304"/>
            <p14:sldId id="303"/>
            <p14:sldId id="305"/>
            <p14:sldId id="390"/>
            <p14:sldId id="400"/>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eorge Mount" initials="GM" lastIdx="7" clrIdx="0">
    <p:extLst>
      <p:ext uri="{19B8F6BF-5375-455C-9EA6-DF929625EA0E}">
        <p15:presenceInfo xmlns:p15="http://schemas.microsoft.com/office/powerpoint/2012/main" userId="57d2ab2a84d54c81"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CF3338"/>
    <a:srgbClr val="3D393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898" autoAdjust="0"/>
    <p:restoredTop sz="79213" autoAdjust="0"/>
  </p:normalViewPr>
  <p:slideViewPr>
    <p:cSldViewPr>
      <p:cViewPr varScale="1">
        <p:scale>
          <a:sx n="45" d="100"/>
          <a:sy n="45" d="100"/>
        </p:scale>
        <p:origin x="806" y="62"/>
      </p:cViewPr>
      <p:guideLst>
        <p:guide orient="horz" pos="2160"/>
        <p:guide pos="2880"/>
      </p:guideLst>
    </p:cSldViewPr>
  </p:slideViewPr>
  <p:outlineViewPr>
    <p:cViewPr>
      <p:scale>
        <a:sx n="33" d="100"/>
        <a:sy n="33" d="100"/>
      </p:scale>
      <p:origin x="0" y="0"/>
    </p:cViewPr>
  </p:outlineViewPr>
  <p:notesTextViewPr>
    <p:cViewPr>
      <p:scale>
        <a:sx n="150" d="100"/>
        <a:sy n="15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10.fntdata"/><Relationship Id="rId89" Type="http://schemas.openxmlformats.org/officeDocument/2006/relationships/presProps" Target="pres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notesMaster" Target="notesMasters/notesMaster1.xml"/><Relationship Id="rId79" Type="http://schemas.openxmlformats.org/officeDocument/2006/relationships/font" Target="fonts/font5.fntdata"/><Relationship Id="rId5" Type="http://schemas.openxmlformats.org/officeDocument/2006/relationships/slide" Target="slides/slide4.xml"/><Relationship Id="rId90" Type="http://schemas.openxmlformats.org/officeDocument/2006/relationships/viewProps" Target="viewProps.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font" Target="fonts/font3.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font" Target="fonts/font6.fntdata"/><Relationship Id="rId85" Type="http://schemas.openxmlformats.org/officeDocument/2006/relationships/font" Target="fonts/font11.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font" Target="fonts/font1.fntdata"/><Relationship Id="rId83" Type="http://schemas.openxmlformats.org/officeDocument/2006/relationships/font" Target="fonts/font9.fntdata"/><Relationship Id="rId88" Type="http://schemas.openxmlformats.org/officeDocument/2006/relationships/commentAuthors" Target="commentAuthors.xml"/><Relationship Id="rId9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font" Target="fonts/font4.fntdata"/><Relationship Id="rId81" Type="http://schemas.openxmlformats.org/officeDocument/2006/relationships/font" Target="fonts/font7.fntdata"/><Relationship Id="rId86" Type="http://schemas.openxmlformats.org/officeDocument/2006/relationships/font" Target="fonts/font12.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2.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ableStyles" Target="tableStyle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13.fntdata"/><Relationship Id="rId61" Type="http://schemas.openxmlformats.org/officeDocument/2006/relationships/slide" Target="slides/slide60.xml"/><Relationship Id="rId82" Type="http://schemas.openxmlformats.org/officeDocument/2006/relationships/font" Target="fonts/font8.fntdata"/><Relationship Id="rId19" Type="http://schemas.openxmlformats.org/officeDocument/2006/relationships/slide" Target="slides/slide18.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0-02-14T18:49:14.376" idx="2">
    <p:pos x="11413" y="2255"/>
    <p:text>Update this</p:text>
    <p:extLst>
      <p:ext uri="{C676402C-5697-4E1C-873F-D02D1690AC5C}">
        <p15:threadingInfo xmlns:p15="http://schemas.microsoft.com/office/powerpoint/2012/main" timeZoneBias="30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0-02-14T20:01:39.042" idx="4">
    <p:pos x="11403" y="117"/>
    <p:text>Explain what you are actually going to do in each section.</p:text>
    <p:extLst>
      <p:ext uri="{C676402C-5697-4E1C-873F-D02D1690AC5C}">
        <p15:threadingInfo xmlns:p15="http://schemas.microsoft.com/office/powerpoint/2012/main" timeZoneBias="30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20-02-14T20:19:50.227" idx="5">
    <p:pos x="10051" y="365"/>
    <p:text>Add some scripting here</p:text>
    <p:extLst>
      <p:ext uri="{C676402C-5697-4E1C-873F-D02D1690AC5C}">
        <p15:threadingInfo xmlns:p15="http://schemas.microsoft.com/office/powerpoint/2012/main" timeZoneBias="30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1" dt="2020-02-15T10:16:01.286" idx="6">
    <p:pos x="9793" y="816"/>
    <p:text>Work on setting this to Stringfest branding</p:text>
    <p:extLst>
      <p:ext uri="{C676402C-5697-4E1C-873F-D02D1690AC5C}">
        <p15:threadingInfo xmlns:p15="http://schemas.microsoft.com/office/powerpoint/2012/main" timeZoneBias="30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7A98A70-FA8C-4354-959C-C70678AC9BCF}" type="datetimeFigureOut">
              <a:rPr lang="en-US" smtClean="0"/>
              <a:t>2/15/2020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FB500C5-13F7-48FC-8160-C29AECF6C602}" type="slidenum">
              <a:rPr lang="en-US" smtClean="0"/>
              <a:t>‹#›</a:t>
            </a:fld>
            <a:endParaRPr lang="en-US"/>
          </a:p>
        </p:txBody>
      </p:sp>
    </p:spTree>
    <p:extLst>
      <p:ext uri="{BB962C8B-B14F-4D97-AF65-F5344CB8AC3E}">
        <p14:creationId xmlns:p14="http://schemas.microsoft.com/office/powerpoint/2010/main" val="30183505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 Excel class, so we won’t be looking at PowerPoint the whole time – to follow along, you will see that all assets are divided by section.</a:t>
            </a:r>
          </a:p>
          <a:p>
            <a:r>
              <a:rPr lang="en-US" dirty="0"/>
              <a:t>Some of our Excel time will be Demos – for this I will be walking through some procedure in Excel.</a:t>
            </a:r>
          </a:p>
          <a:p>
            <a:r>
              <a:rPr lang="en-US" dirty="0"/>
              <a:t>If you need any datasets they will be included in each sub-folder. </a:t>
            </a:r>
          </a:p>
          <a:p>
            <a:r>
              <a:rPr lang="en-US" dirty="0"/>
              <a:t>Then there may be a Drill where you will work on it for yourself during some specified period of time. </a:t>
            </a:r>
          </a:p>
          <a:p>
            <a:r>
              <a:rPr lang="en-US" dirty="0"/>
              <a:t>	I have provided written notes/instructions about the Demos which you can refer to while working on the Drills. </a:t>
            </a:r>
          </a:p>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4</a:t>
            </a:fld>
            <a:endParaRPr lang="en-US"/>
          </a:p>
        </p:txBody>
      </p:sp>
    </p:spTree>
    <p:extLst>
      <p:ext uri="{BB962C8B-B14F-4D97-AF65-F5344CB8AC3E}">
        <p14:creationId xmlns:p14="http://schemas.microsoft.com/office/powerpoint/2010/main" val="9497417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Here is an example of that, a blog post about analyzing 50 million records using Excel. 50 million is pretty significant for most anyone, and Excel could handle it, so dismissing Excel out of hand on account of performance is just not as true anymore with Power Query. </a:t>
            </a:r>
          </a:p>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13</a:t>
            </a:fld>
            <a:endParaRPr lang="en-US"/>
          </a:p>
        </p:txBody>
      </p:sp>
    </p:spTree>
    <p:extLst>
      <p:ext uri="{BB962C8B-B14F-4D97-AF65-F5344CB8AC3E}">
        <p14:creationId xmlns:p14="http://schemas.microsoft.com/office/powerpoint/2010/main" val="26892480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you are hyped up Power Query, I think you are going to love it and it will be hard for you to remember the days when you didn’t have it. So let’s think about what we would do without Power Query. </a:t>
            </a:r>
          </a:p>
        </p:txBody>
      </p:sp>
      <p:sp>
        <p:nvSpPr>
          <p:cNvPr id="4" name="Slide Number Placeholder 3"/>
          <p:cNvSpPr>
            <a:spLocks noGrp="1"/>
          </p:cNvSpPr>
          <p:nvPr>
            <p:ph type="sldNum" sz="quarter" idx="5"/>
          </p:nvPr>
        </p:nvSpPr>
        <p:spPr/>
        <p:txBody>
          <a:bodyPr/>
          <a:lstStyle/>
          <a:p>
            <a:fld id="{FFB500C5-13F7-48FC-8160-C29AECF6C602}" type="slidenum">
              <a:rPr lang="en-US" smtClean="0"/>
              <a:t>14</a:t>
            </a:fld>
            <a:endParaRPr lang="en-US"/>
          </a:p>
        </p:txBody>
      </p:sp>
    </p:spTree>
    <p:extLst>
      <p:ext uri="{BB962C8B-B14F-4D97-AF65-F5344CB8AC3E}">
        <p14:creationId xmlns:p14="http://schemas.microsoft.com/office/powerpoint/2010/main" val="35353607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15</a:t>
            </a:fld>
            <a:endParaRPr lang="en-US"/>
          </a:p>
        </p:txBody>
      </p:sp>
    </p:spTree>
    <p:extLst>
      <p:ext uri="{BB962C8B-B14F-4D97-AF65-F5344CB8AC3E}">
        <p14:creationId xmlns:p14="http://schemas.microsoft.com/office/powerpoint/2010/main" val="36253767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example that should sound familiar to you as a data analyst follows on the next slide. </a:t>
            </a:r>
          </a:p>
        </p:txBody>
      </p:sp>
      <p:sp>
        <p:nvSpPr>
          <p:cNvPr id="4" name="Slide Number Placeholder 3"/>
          <p:cNvSpPr>
            <a:spLocks noGrp="1"/>
          </p:cNvSpPr>
          <p:nvPr>
            <p:ph type="sldNum" sz="quarter" idx="5"/>
          </p:nvPr>
        </p:nvSpPr>
        <p:spPr/>
        <p:txBody>
          <a:bodyPr/>
          <a:lstStyle/>
          <a:p>
            <a:fld id="{FFB500C5-13F7-48FC-8160-C29AECF6C602}" type="slidenum">
              <a:rPr lang="en-US" smtClean="0"/>
              <a:t>16</a:t>
            </a:fld>
            <a:endParaRPr lang="en-US"/>
          </a:p>
        </p:txBody>
      </p:sp>
    </p:spTree>
    <p:extLst>
      <p:ext uri="{BB962C8B-B14F-4D97-AF65-F5344CB8AC3E}">
        <p14:creationId xmlns:p14="http://schemas.microsoft.com/office/powerpoint/2010/main" val="25265890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It’s not even like a box of chocolates, because we KNOW we are going to get something dirty &amp; unfit for consumption.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If you do anything with data you know how much time is spent cleaning it. You never know what is going to come through that attachment.</a:t>
            </a:r>
          </a:p>
          <a:p>
            <a:endParaRPr lang="en-US" dirty="0"/>
          </a:p>
          <a:p>
            <a:r>
              <a:rPr lang="en-US" dirty="0"/>
              <a:t>And Power Query will indeed help you automate some of these process that you go through every week, such as deleting columns, sorting rows, </a:t>
            </a:r>
            <a:r>
              <a:rPr lang="en-US" dirty="0" err="1"/>
              <a:t>etc</a:t>
            </a:r>
            <a:r>
              <a:rPr lang="en-US" dirty="0"/>
              <a:t>, and you won’t necessarily have to write code like you would have in VBA. But what Power Query can’t tell you is </a:t>
            </a:r>
            <a:r>
              <a:rPr lang="en-US" i="1" dirty="0"/>
              <a:t>how </a:t>
            </a:r>
            <a:r>
              <a:rPr lang="en-US" i="0" dirty="0"/>
              <a:t>the data should be shaped. You should have some “attack plan” when you encounter a dataset so that you are “beginning with the end in mind,” that is, a dataset that will be easy to analyze.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17</a:t>
            </a:fld>
            <a:endParaRPr lang="en-US"/>
          </a:p>
        </p:txBody>
      </p:sp>
    </p:spTree>
    <p:extLst>
      <p:ext uri="{BB962C8B-B14F-4D97-AF65-F5344CB8AC3E}">
        <p14:creationId xmlns:p14="http://schemas.microsoft.com/office/powerpoint/2010/main" val="24214122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And the paradigm we will borrow from to do that comes from Hadley Wickham, a statistician and prolific author of R packages. Wickham wrote a paper called Tidy Data that gave some pointers for how to clean datasets so that they are optimized for analysis. </a:t>
            </a:r>
          </a:p>
          <a:p>
            <a:endParaRPr lang="en-US" dirty="0"/>
          </a:p>
          <a:p>
            <a:r>
              <a:rPr lang="en-US" dirty="0"/>
              <a:t>I have included a copy of this paper in the repo, you can also download it at the link. </a:t>
            </a:r>
          </a:p>
        </p:txBody>
      </p:sp>
      <p:sp>
        <p:nvSpPr>
          <p:cNvPr id="4" name="Slide Number Placeholder 3"/>
          <p:cNvSpPr>
            <a:spLocks noGrp="1"/>
          </p:cNvSpPr>
          <p:nvPr>
            <p:ph type="sldNum" sz="quarter" idx="5"/>
          </p:nvPr>
        </p:nvSpPr>
        <p:spPr/>
        <p:txBody>
          <a:bodyPr/>
          <a:lstStyle/>
          <a:p>
            <a:fld id="{FFB500C5-13F7-48FC-8160-C29AECF6C602}" type="slidenum">
              <a:rPr lang="en-US" smtClean="0"/>
              <a:t>18</a:t>
            </a:fld>
            <a:endParaRPr lang="en-US"/>
          </a:p>
        </p:txBody>
      </p:sp>
    </p:spTree>
    <p:extLst>
      <p:ext uri="{BB962C8B-B14F-4D97-AF65-F5344CB8AC3E}">
        <p14:creationId xmlns:p14="http://schemas.microsoft.com/office/powerpoint/2010/main" val="27347393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It’s really pretty brilliant and like a lot of brilliant ideas, it’s rather simple: We want to break our data into two categories, observations and variables. There are also sometimes called dimensions and measures. A good way to think about this is that observations are going to be fixed by the design of our data collection, and variables will be measured during the course of the experiment. </a:t>
            </a:r>
          </a:p>
          <a:p>
            <a:pPr lvl="0"/>
            <a:r>
              <a:rPr lang="en-US" sz="1200" kern="1200" dirty="0">
                <a:solidFill>
                  <a:schemeClr val="tx1"/>
                </a:solidFill>
                <a:effectLst/>
                <a:latin typeface="+mn-lt"/>
                <a:ea typeface="+mn-ea"/>
                <a:cs typeface="+mn-cs"/>
              </a:rPr>
              <a:t>So, if you are measuring the heights of individuals, each person would be an observation, and height would be the variable. </a:t>
            </a:r>
          </a:p>
          <a:p>
            <a:pPr lvl="0"/>
            <a:r>
              <a:rPr lang="en-US" sz="1200" kern="1200" dirty="0">
                <a:solidFill>
                  <a:schemeClr val="tx1"/>
                </a:solidFill>
                <a:effectLst/>
                <a:latin typeface="+mn-lt"/>
                <a:ea typeface="+mn-ea"/>
                <a:cs typeface="+mn-cs"/>
              </a:rPr>
              <a:t>It’s one of those concepts that “you know when you see,” so let’s practice a little more. </a:t>
            </a:r>
          </a:p>
        </p:txBody>
      </p:sp>
      <p:sp>
        <p:nvSpPr>
          <p:cNvPr id="4" name="Slide Number Placeholder 3"/>
          <p:cNvSpPr>
            <a:spLocks noGrp="1"/>
          </p:cNvSpPr>
          <p:nvPr>
            <p:ph type="sldNum" sz="quarter" idx="5"/>
          </p:nvPr>
        </p:nvSpPr>
        <p:spPr/>
        <p:txBody>
          <a:bodyPr/>
          <a:lstStyle/>
          <a:p>
            <a:fld id="{FFB500C5-13F7-48FC-8160-C29AECF6C602}" type="slidenum">
              <a:rPr lang="en-US" smtClean="0"/>
              <a:t>19</a:t>
            </a:fld>
            <a:endParaRPr lang="en-US"/>
          </a:p>
        </p:txBody>
      </p:sp>
    </p:spTree>
    <p:extLst>
      <p:ext uri="{BB962C8B-B14F-4D97-AF65-F5344CB8AC3E}">
        <p14:creationId xmlns:p14="http://schemas.microsoft.com/office/powerpoint/2010/main" val="10591280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Which is which? [Answers on next slide]</a:t>
            </a:r>
          </a:p>
        </p:txBody>
      </p:sp>
      <p:sp>
        <p:nvSpPr>
          <p:cNvPr id="4" name="Slide Number Placeholder 3"/>
          <p:cNvSpPr>
            <a:spLocks noGrp="1"/>
          </p:cNvSpPr>
          <p:nvPr>
            <p:ph type="sldNum" sz="quarter" idx="5"/>
          </p:nvPr>
        </p:nvSpPr>
        <p:spPr/>
        <p:txBody>
          <a:bodyPr/>
          <a:lstStyle/>
          <a:p>
            <a:fld id="{FFB500C5-13F7-48FC-8160-C29AECF6C602}" type="slidenum">
              <a:rPr lang="en-US" smtClean="0"/>
              <a:t>20</a:t>
            </a:fld>
            <a:endParaRPr lang="en-US"/>
          </a:p>
        </p:txBody>
      </p:sp>
    </p:spTree>
    <p:extLst>
      <p:ext uri="{BB962C8B-B14F-4D97-AF65-F5344CB8AC3E}">
        <p14:creationId xmlns:p14="http://schemas.microsoft.com/office/powerpoint/2010/main" val="16358062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thing to consider here is that observations do not necessarily have to be “letters,” for example Month could be represented as 1,2,3 or </a:t>
            </a:r>
            <a:r>
              <a:rPr lang="en-US" dirty="0" err="1"/>
              <a:t>Jan,Feb,Mar</a:t>
            </a:r>
            <a:r>
              <a:rPr lang="en-US" dirty="0"/>
              <a:t>. </a:t>
            </a:r>
          </a:p>
          <a:p>
            <a:r>
              <a:rPr lang="en-US" dirty="0"/>
              <a:t>So, what does this distinction have to do with data cleaning? [next slide]</a:t>
            </a:r>
          </a:p>
        </p:txBody>
      </p:sp>
      <p:sp>
        <p:nvSpPr>
          <p:cNvPr id="4" name="Slide Number Placeholder 3"/>
          <p:cNvSpPr>
            <a:spLocks noGrp="1"/>
          </p:cNvSpPr>
          <p:nvPr>
            <p:ph type="sldNum" sz="quarter" idx="5"/>
          </p:nvPr>
        </p:nvSpPr>
        <p:spPr/>
        <p:txBody>
          <a:bodyPr/>
          <a:lstStyle/>
          <a:p>
            <a:fld id="{FFB500C5-13F7-48FC-8160-C29AECF6C602}" type="slidenum">
              <a:rPr lang="en-US" smtClean="0"/>
              <a:t>21</a:t>
            </a:fld>
            <a:endParaRPr lang="en-US"/>
          </a:p>
        </p:txBody>
      </p:sp>
    </p:spTree>
    <p:extLst>
      <p:ext uri="{BB962C8B-B14F-4D97-AF65-F5344CB8AC3E}">
        <p14:creationId xmlns:p14="http://schemas.microsoft.com/office/powerpoint/2010/main" val="17081144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want to have our data organized so that each variable is its own column, and each observation is its own row. So, if you remember our wholesale sales dataset, Category would have been an observation, and Sales a variable. We should have had Sales as one column, and then Category went down the rows. </a:t>
            </a:r>
          </a:p>
          <a:p>
            <a:endParaRPr lang="en-US" dirty="0"/>
          </a:p>
          <a:p>
            <a:r>
              <a:rPr lang="en-US" dirty="0"/>
              <a:t>There is one more principle of “tidy” data that we will not explore, it gets into concepts related to database normalization, but for our purposes thinking about having every variable in its own column is going to be of tremendous help. </a:t>
            </a:r>
          </a:p>
          <a:p>
            <a:endParaRPr lang="en-US" dirty="0"/>
          </a:p>
          <a:p>
            <a:r>
              <a:rPr lang="en-US" dirty="0"/>
              <a:t>We should also remember that every cell should be some populated intersection of an observation/variable! That means that merged cells, unrepeated fields, even totals are not going to be tidy for us. We want it in this form to analyze. </a:t>
            </a:r>
          </a:p>
          <a:p>
            <a:endParaRPr lang="en-US" dirty="0"/>
          </a:p>
          <a:p>
            <a:r>
              <a:rPr lang="en-US" dirty="0"/>
              <a:t>And you can get a sense of some of these pain points if you have ever built a PivotTable, it does not take kindly to some of these cosmetic tweaks that are often made to datasets. To practice what some of those tweaks are and what we would want to do to get the dataset to tidy, a couple of drills follow. </a:t>
            </a:r>
          </a:p>
        </p:txBody>
      </p:sp>
      <p:sp>
        <p:nvSpPr>
          <p:cNvPr id="4" name="Slide Number Placeholder 3"/>
          <p:cNvSpPr>
            <a:spLocks noGrp="1"/>
          </p:cNvSpPr>
          <p:nvPr>
            <p:ph type="sldNum" sz="quarter" idx="5"/>
          </p:nvPr>
        </p:nvSpPr>
        <p:spPr/>
        <p:txBody>
          <a:bodyPr/>
          <a:lstStyle/>
          <a:p>
            <a:fld id="{FFB500C5-13F7-48FC-8160-C29AECF6C602}" type="slidenum">
              <a:rPr lang="en-US" smtClean="0"/>
              <a:t>22</a:t>
            </a:fld>
            <a:endParaRPr lang="en-US"/>
          </a:p>
        </p:txBody>
      </p:sp>
    </p:spTree>
    <p:extLst>
      <p:ext uri="{BB962C8B-B14F-4D97-AF65-F5344CB8AC3E}">
        <p14:creationId xmlns:p14="http://schemas.microsoft.com/office/powerpoint/2010/main" val="3516869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thing you’ll see that’s interesting about Power Query is that is has brought a lot of best practices in IT into Excel, one of those being the “extract, transform and load” methodology. So, I want take a brief pulse check here, is this a term you have heard of before? And honestly if you don’t, that’s why you are here. </a:t>
            </a:r>
          </a:p>
        </p:txBody>
      </p:sp>
      <p:sp>
        <p:nvSpPr>
          <p:cNvPr id="4" name="Slide Number Placeholder 3"/>
          <p:cNvSpPr>
            <a:spLocks noGrp="1"/>
          </p:cNvSpPr>
          <p:nvPr>
            <p:ph type="sldNum" sz="quarter" idx="5"/>
          </p:nvPr>
        </p:nvSpPr>
        <p:spPr/>
        <p:txBody>
          <a:bodyPr/>
          <a:lstStyle/>
          <a:p>
            <a:fld id="{FFB500C5-13F7-48FC-8160-C29AECF6C602}" type="slidenum">
              <a:rPr lang="en-US" smtClean="0"/>
              <a:t>5</a:t>
            </a:fld>
            <a:endParaRPr lang="en-US"/>
          </a:p>
        </p:txBody>
      </p:sp>
    </p:spTree>
    <p:extLst>
      <p:ext uri="{BB962C8B-B14F-4D97-AF65-F5344CB8AC3E}">
        <p14:creationId xmlns:p14="http://schemas.microsoft.com/office/powerpoint/2010/main" val="217150268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if you were given a dataset like this, what would you do with it so you could actually analyze it?</a:t>
            </a:r>
          </a:p>
          <a:p>
            <a:r>
              <a:rPr lang="en-US" dirty="0"/>
              <a:t>Note that you don’t actually have to re-shape this data, just think through what changes you would want to make. </a:t>
            </a:r>
          </a:p>
        </p:txBody>
      </p:sp>
      <p:sp>
        <p:nvSpPr>
          <p:cNvPr id="4" name="Slide Number Placeholder 3"/>
          <p:cNvSpPr>
            <a:spLocks noGrp="1"/>
          </p:cNvSpPr>
          <p:nvPr>
            <p:ph type="sldNum" sz="quarter" idx="5"/>
          </p:nvPr>
        </p:nvSpPr>
        <p:spPr/>
        <p:txBody>
          <a:bodyPr/>
          <a:lstStyle/>
          <a:p>
            <a:fld id="{FFB500C5-13F7-48FC-8160-C29AECF6C602}" type="slidenum">
              <a:rPr lang="en-US" smtClean="0"/>
              <a:t>23</a:t>
            </a:fld>
            <a:endParaRPr lang="en-US"/>
          </a:p>
        </p:txBody>
      </p:sp>
    </p:spTree>
    <p:extLst>
      <p:ext uri="{BB962C8B-B14F-4D97-AF65-F5344CB8AC3E}">
        <p14:creationId xmlns:p14="http://schemas.microsoft.com/office/powerpoint/2010/main" val="35062324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few things, right? First, get rid of all the excess rows and columns, unmerge and rotate the Model headers, move the Regions into a new column. You’ll see that this data moves from being “short and wide” to “tall and narrow” and that is one of those colloquial hallmarks of what happens when you make a dataset easier to analyze.</a:t>
            </a:r>
          </a:p>
          <a:p>
            <a:endParaRPr lang="en-US" dirty="0"/>
          </a:p>
          <a:p>
            <a:r>
              <a:rPr lang="en-US" dirty="0"/>
              <a:t>Let’s try one more. </a:t>
            </a:r>
          </a:p>
        </p:txBody>
      </p:sp>
      <p:sp>
        <p:nvSpPr>
          <p:cNvPr id="4" name="Slide Number Placeholder 3"/>
          <p:cNvSpPr>
            <a:spLocks noGrp="1"/>
          </p:cNvSpPr>
          <p:nvPr>
            <p:ph type="sldNum" sz="quarter" idx="5"/>
          </p:nvPr>
        </p:nvSpPr>
        <p:spPr/>
        <p:txBody>
          <a:bodyPr/>
          <a:lstStyle/>
          <a:p>
            <a:fld id="{FFB500C5-13F7-48FC-8160-C29AECF6C602}" type="slidenum">
              <a:rPr lang="en-US" smtClean="0"/>
              <a:t>24</a:t>
            </a:fld>
            <a:endParaRPr lang="en-US"/>
          </a:p>
        </p:txBody>
      </p:sp>
    </p:spTree>
    <p:extLst>
      <p:ext uri="{BB962C8B-B14F-4D97-AF65-F5344CB8AC3E}">
        <p14:creationId xmlns:p14="http://schemas.microsoft.com/office/powerpoint/2010/main" val="15436959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another one, how would you clean it up? Don’t actually do it, just think through it. </a:t>
            </a:r>
          </a:p>
        </p:txBody>
      </p:sp>
      <p:sp>
        <p:nvSpPr>
          <p:cNvPr id="4" name="Slide Number Placeholder 3"/>
          <p:cNvSpPr>
            <a:spLocks noGrp="1"/>
          </p:cNvSpPr>
          <p:nvPr>
            <p:ph type="sldNum" sz="quarter" idx="5"/>
          </p:nvPr>
        </p:nvSpPr>
        <p:spPr/>
        <p:txBody>
          <a:bodyPr/>
          <a:lstStyle/>
          <a:p>
            <a:fld id="{FFB500C5-13F7-48FC-8160-C29AECF6C602}" type="slidenum">
              <a:rPr lang="en-US" smtClean="0"/>
              <a:t>25</a:t>
            </a:fld>
            <a:endParaRPr lang="en-US"/>
          </a:p>
        </p:txBody>
      </p:sp>
    </p:spTree>
    <p:extLst>
      <p:ext uri="{BB962C8B-B14F-4D97-AF65-F5344CB8AC3E}">
        <p14:creationId xmlns:p14="http://schemas.microsoft.com/office/powerpoint/2010/main" val="351209680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Same idea here, right? We have a “tall and narrow” dataset now.</a:t>
            </a:r>
          </a:p>
          <a:p>
            <a:r>
              <a:rPr lang="en-US" dirty="0"/>
              <a:t>To the uninitiated this does </a:t>
            </a:r>
            <a:r>
              <a:rPr lang="en-US" i="1" dirty="0"/>
              <a:t>not </a:t>
            </a:r>
            <a:r>
              <a:rPr lang="en-US" i="0" dirty="0"/>
              <a:t>look like a very helpful dataset, because look how many things are repeating, right! I mean we had such a nice little compact table before and now it’s this really long table. </a:t>
            </a:r>
          </a:p>
          <a:p>
            <a:r>
              <a:rPr lang="en-US" dirty="0"/>
              <a:t>However for the purposes of actually analyzing this data, this is a preferred state, because now we are free to re-summarize and re-aggregate as each observation now makes its own row, and each variable is its own column. </a:t>
            </a:r>
          </a:p>
        </p:txBody>
      </p:sp>
      <p:sp>
        <p:nvSpPr>
          <p:cNvPr id="4" name="Slide Number Placeholder 3"/>
          <p:cNvSpPr>
            <a:spLocks noGrp="1"/>
          </p:cNvSpPr>
          <p:nvPr>
            <p:ph type="sldNum" sz="quarter" idx="5"/>
          </p:nvPr>
        </p:nvSpPr>
        <p:spPr/>
        <p:txBody>
          <a:bodyPr/>
          <a:lstStyle/>
          <a:p>
            <a:fld id="{FFB500C5-13F7-48FC-8160-C29AECF6C602}" type="slidenum">
              <a:rPr lang="en-US" smtClean="0"/>
              <a:t>26</a:t>
            </a:fld>
            <a:endParaRPr lang="en-US"/>
          </a:p>
        </p:txBody>
      </p:sp>
    </p:spTree>
    <p:extLst>
      <p:ext uri="{BB962C8B-B14F-4D97-AF65-F5344CB8AC3E}">
        <p14:creationId xmlns:p14="http://schemas.microsoft.com/office/powerpoint/2010/main" val="82043679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all may seem like a lot of wind-up but it’s easy to over-emphasize the technology. It can’t tell us what to do. So before we start to use Power Query to clean data, we should have an idea of what clean data actually is! </a:t>
            </a:r>
          </a:p>
        </p:txBody>
      </p:sp>
      <p:sp>
        <p:nvSpPr>
          <p:cNvPr id="4" name="Slide Number Placeholder 3"/>
          <p:cNvSpPr>
            <a:spLocks noGrp="1"/>
          </p:cNvSpPr>
          <p:nvPr>
            <p:ph type="sldNum" sz="quarter" idx="5"/>
          </p:nvPr>
        </p:nvSpPr>
        <p:spPr/>
        <p:txBody>
          <a:bodyPr/>
          <a:lstStyle/>
          <a:p>
            <a:fld id="{FFB500C5-13F7-48FC-8160-C29AECF6C602}" type="slidenum">
              <a:rPr lang="en-US" smtClean="0"/>
              <a:t>27</a:t>
            </a:fld>
            <a:endParaRPr lang="en-US"/>
          </a:p>
        </p:txBody>
      </p:sp>
    </p:spTree>
    <p:extLst>
      <p:ext uri="{BB962C8B-B14F-4D97-AF65-F5344CB8AC3E}">
        <p14:creationId xmlns:p14="http://schemas.microsoft.com/office/powerpoint/2010/main" val="317576550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finally get into Power Query! We won’t really clean or transform anything here, but we will see an awesome built-in Power Query tool for exploratory data analysis. </a:t>
            </a:r>
          </a:p>
        </p:txBody>
      </p:sp>
      <p:sp>
        <p:nvSpPr>
          <p:cNvPr id="4" name="Slide Number Placeholder 3"/>
          <p:cNvSpPr>
            <a:spLocks noGrp="1"/>
          </p:cNvSpPr>
          <p:nvPr>
            <p:ph type="sldNum" sz="quarter" idx="5"/>
          </p:nvPr>
        </p:nvSpPr>
        <p:spPr/>
        <p:txBody>
          <a:bodyPr/>
          <a:lstStyle/>
          <a:p>
            <a:fld id="{FFB500C5-13F7-48FC-8160-C29AECF6C602}" type="slidenum">
              <a:rPr lang="en-US" smtClean="0"/>
              <a:t>28</a:t>
            </a:fld>
            <a:endParaRPr lang="en-US"/>
          </a:p>
        </p:txBody>
      </p:sp>
    </p:spTree>
    <p:extLst>
      <p:ext uri="{BB962C8B-B14F-4D97-AF65-F5344CB8AC3E}">
        <p14:creationId xmlns:p14="http://schemas.microsoft.com/office/powerpoint/2010/main" val="24721554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Open this file. We will get </a:t>
            </a:r>
            <a:r>
              <a:rPr lang="en-US"/>
              <a:t>into Power Query now.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29</a:t>
            </a:fld>
            <a:endParaRPr lang="en-US"/>
          </a:p>
        </p:txBody>
      </p:sp>
    </p:spTree>
    <p:extLst>
      <p:ext uri="{BB962C8B-B14F-4D97-AF65-F5344CB8AC3E}">
        <p14:creationId xmlns:p14="http://schemas.microsoft.com/office/powerpoint/2010/main" val="309766485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do the same for the computers file. </a:t>
            </a:r>
          </a:p>
          <a:p>
            <a:r>
              <a:rPr lang="en-US" dirty="0"/>
              <a:t>Reminder that if you don’t remember how I did something in a demo, you can refer to the demo notes for written instructions. </a:t>
            </a:r>
          </a:p>
        </p:txBody>
      </p:sp>
      <p:sp>
        <p:nvSpPr>
          <p:cNvPr id="4" name="Slide Number Placeholder 3"/>
          <p:cNvSpPr>
            <a:spLocks noGrp="1"/>
          </p:cNvSpPr>
          <p:nvPr>
            <p:ph type="sldNum" sz="quarter" idx="5"/>
          </p:nvPr>
        </p:nvSpPr>
        <p:spPr/>
        <p:txBody>
          <a:bodyPr/>
          <a:lstStyle/>
          <a:p>
            <a:fld id="{FFB500C5-13F7-48FC-8160-C29AECF6C602}" type="slidenum">
              <a:rPr lang="en-US" smtClean="0"/>
              <a:t>30</a:t>
            </a:fld>
            <a:endParaRPr lang="en-US"/>
          </a:p>
        </p:txBody>
      </p:sp>
    </p:spTree>
    <p:extLst>
      <p:ext uri="{BB962C8B-B14F-4D97-AF65-F5344CB8AC3E}">
        <p14:creationId xmlns:p14="http://schemas.microsoft.com/office/powerpoint/2010/main" val="383007952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31</a:t>
            </a:fld>
            <a:endParaRPr lang="en-US"/>
          </a:p>
        </p:txBody>
      </p:sp>
    </p:spTree>
    <p:extLst>
      <p:ext uri="{BB962C8B-B14F-4D97-AF65-F5344CB8AC3E}">
        <p14:creationId xmlns:p14="http://schemas.microsoft.com/office/powerpoint/2010/main" val="230767063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section we will do some common row-wise data transformation such as </a:t>
            </a:r>
            <a:r>
              <a:rPr lang="en-US" sz="1200" b="0" i="0" u="none" strike="noStrike" kern="1200" dirty="0">
                <a:solidFill>
                  <a:schemeClr val="tx1"/>
                </a:solidFill>
                <a:effectLst/>
                <a:latin typeface="+mn-lt"/>
                <a:ea typeface="+mn-ea"/>
                <a:cs typeface="+mn-cs"/>
              </a:rPr>
              <a:t>sorting, removing duplicates, filtering, filling and grouping a table</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32</a:t>
            </a:fld>
            <a:endParaRPr lang="en-US"/>
          </a:p>
        </p:txBody>
      </p:sp>
    </p:spTree>
    <p:extLst>
      <p:ext uri="{BB962C8B-B14F-4D97-AF65-F5344CB8AC3E}">
        <p14:creationId xmlns:p14="http://schemas.microsoft.com/office/powerpoint/2010/main" val="7744406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I’m going to be very scientific here and go to Wikipedia to explain how extract, transform, load or ETL methodologies work.</a:t>
            </a:r>
          </a:p>
        </p:txBody>
      </p:sp>
      <p:sp>
        <p:nvSpPr>
          <p:cNvPr id="4" name="Slide Number Placeholder 3"/>
          <p:cNvSpPr>
            <a:spLocks noGrp="1"/>
          </p:cNvSpPr>
          <p:nvPr>
            <p:ph type="sldNum" sz="quarter" idx="5"/>
          </p:nvPr>
        </p:nvSpPr>
        <p:spPr/>
        <p:txBody>
          <a:bodyPr/>
          <a:lstStyle/>
          <a:p>
            <a:fld id="{FFB500C5-13F7-48FC-8160-C29AECF6C602}" type="slidenum">
              <a:rPr lang="en-US" smtClean="0"/>
              <a:t>6</a:t>
            </a:fld>
            <a:endParaRPr lang="en-US"/>
          </a:p>
        </p:txBody>
      </p:sp>
    </p:spTree>
    <p:extLst>
      <p:ext uri="{BB962C8B-B14F-4D97-AF65-F5344CB8AC3E}">
        <p14:creationId xmlns:p14="http://schemas.microsoft.com/office/powerpoint/2010/main" val="15436945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33</a:t>
            </a:fld>
            <a:endParaRPr lang="en-US"/>
          </a:p>
        </p:txBody>
      </p:sp>
    </p:spTree>
    <p:extLst>
      <p:ext uri="{BB962C8B-B14F-4D97-AF65-F5344CB8AC3E}">
        <p14:creationId xmlns:p14="http://schemas.microsoft.com/office/powerpoint/2010/main" val="153158434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34</a:t>
            </a:fld>
            <a:endParaRPr lang="en-US"/>
          </a:p>
        </p:txBody>
      </p:sp>
    </p:spTree>
    <p:extLst>
      <p:ext uri="{BB962C8B-B14F-4D97-AF65-F5344CB8AC3E}">
        <p14:creationId xmlns:p14="http://schemas.microsoft.com/office/powerpoint/2010/main" val="17679597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35</a:t>
            </a:fld>
            <a:endParaRPr lang="en-US"/>
          </a:p>
        </p:txBody>
      </p:sp>
    </p:spTree>
    <p:extLst>
      <p:ext uri="{BB962C8B-B14F-4D97-AF65-F5344CB8AC3E}">
        <p14:creationId xmlns:p14="http://schemas.microsoft.com/office/powerpoint/2010/main" val="327647088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36</a:t>
            </a:fld>
            <a:endParaRPr lang="en-US"/>
          </a:p>
        </p:txBody>
      </p:sp>
    </p:spTree>
    <p:extLst>
      <p:ext uri="{BB962C8B-B14F-4D97-AF65-F5344CB8AC3E}">
        <p14:creationId xmlns:p14="http://schemas.microsoft.com/office/powerpoint/2010/main" val="20556939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Now, we’ve worked on making row-wise transformations, let’s focus on the columns. We may want to do things like reformat a column, change its data type or split is based on some delimiter. </a:t>
            </a:r>
          </a:p>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37</a:t>
            </a:fld>
            <a:endParaRPr lang="en-US"/>
          </a:p>
        </p:txBody>
      </p:sp>
    </p:spTree>
    <p:extLst>
      <p:ext uri="{BB962C8B-B14F-4D97-AF65-F5344CB8AC3E}">
        <p14:creationId xmlns:p14="http://schemas.microsoft.com/office/powerpoint/2010/main" val="247048672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Let’s practice on this DVD rentals dataset, this comes directly from this website, and we just want to do some various things to this data, so as always let’s do a Data, From Table, and now we are in our Query editor and we can do a few things. </a:t>
            </a:r>
          </a:p>
        </p:txBody>
      </p:sp>
      <p:sp>
        <p:nvSpPr>
          <p:cNvPr id="4" name="Slide Number Placeholder 3"/>
          <p:cNvSpPr>
            <a:spLocks noGrp="1"/>
          </p:cNvSpPr>
          <p:nvPr>
            <p:ph type="sldNum" sz="quarter" idx="5"/>
          </p:nvPr>
        </p:nvSpPr>
        <p:spPr/>
        <p:txBody>
          <a:bodyPr/>
          <a:lstStyle/>
          <a:p>
            <a:fld id="{FFB500C5-13F7-48FC-8160-C29AECF6C602}" type="slidenum">
              <a:rPr lang="en-US" smtClean="0"/>
              <a:t>38</a:t>
            </a:fld>
            <a:endParaRPr lang="en-US"/>
          </a:p>
        </p:txBody>
      </p:sp>
    </p:spTree>
    <p:extLst>
      <p:ext uri="{BB962C8B-B14F-4D97-AF65-F5344CB8AC3E}">
        <p14:creationId xmlns:p14="http://schemas.microsoft.com/office/powerpoint/2010/main" val="391083548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39</a:t>
            </a:fld>
            <a:endParaRPr lang="en-US"/>
          </a:p>
        </p:txBody>
      </p:sp>
    </p:spTree>
    <p:extLst>
      <p:ext uri="{BB962C8B-B14F-4D97-AF65-F5344CB8AC3E}">
        <p14:creationId xmlns:p14="http://schemas.microsoft.com/office/powerpoint/2010/main" val="27964559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40</a:t>
            </a:fld>
            <a:endParaRPr lang="en-US"/>
          </a:p>
        </p:txBody>
      </p:sp>
    </p:spTree>
    <p:extLst>
      <p:ext uri="{BB962C8B-B14F-4D97-AF65-F5344CB8AC3E}">
        <p14:creationId xmlns:p14="http://schemas.microsoft.com/office/powerpoint/2010/main" val="21351930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42</a:t>
            </a:fld>
            <a:endParaRPr lang="en-US"/>
          </a:p>
        </p:txBody>
      </p:sp>
    </p:spTree>
    <p:extLst>
      <p:ext uri="{BB962C8B-B14F-4D97-AF65-F5344CB8AC3E}">
        <p14:creationId xmlns:p14="http://schemas.microsoft.com/office/powerpoint/2010/main" val="161652819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43</a:t>
            </a:fld>
            <a:endParaRPr lang="en-US"/>
          </a:p>
        </p:txBody>
      </p:sp>
    </p:spTree>
    <p:extLst>
      <p:ext uri="{BB962C8B-B14F-4D97-AF65-F5344CB8AC3E}">
        <p14:creationId xmlns:p14="http://schemas.microsoft.com/office/powerpoint/2010/main" val="35978283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you can see ETL achieves quite a few purposes, and as the name implies it works in three steps:</a:t>
            </a:r>
          </a:p>
          <a:p>
            <a:r>
              <a:rPr lang="en-US" dirty="0"/>
              <a:t>- First, you want to extract the information from some outside source, this can be anything from a database to a web page.</a:t>
            </a:r>
          </a:p>
          <a:p>
            <a:r>
              <a:rPr lang="en-US" dirty="0"/>
              <a:t>- Then, you want to transform it. This could be cleaning the data, filtering it, checking for assumptions, you get the idea.</a:t>
            </a:r>
          </a:p>
          <a:p>
            <a:r>
              <a:rPr lang="en-US" dirty="0"/>
              <a:t>- Finally, loading the data, this places it in a format that is accessible for end users to work with. </a:t>
            </a:r>
          </a:p>
          <a:p>
            <a:endParaRPr lang="en-US" dirty="0"/>
          </a:p>
          <a:p>
            <a:endParaRPr lang="en-US" dirty="0"/>
          </a:p>
          <a:p>
            <a:endParaRPr lang="en-US" dirty="0"/>
          </a:p>
          <a:p>
            <a:r>
              <a:rPr lang="en-US" dirty="0"/>
              <a:t>https://unsplash.com/photos/QUHlPs4y8PQ  </a:t>
            </a:r>
          </a:p>
          <a:p>
            <a:r>
              <a:rPr lang="en-US" dirty="0"/>
              <a:t>https://pixabay.com/photos/tee-tea-bags-teas-drink-herbal-tea-1252397/  </a:t>
            </a:r>
          </a:p>
          <a:p>
            <a:r>
              <a:rPr lang="en-US" dirty="0"/>
              <a:t>https://pixabay.com/photos/construction-worker-welding-welder-1717893/  </a:t>
            </a:r>
          </a:p>
          <a:p>
            <a:r>
              <a:rPr lang="en-US" dirty="0"/>
              <a:t>https://pixabay.com/photos/gift-box-gifts-packaging-box-2458012/  </a:t>
            </a:r>
          </a:p>
        </p:txBody>
      </p:sp>
      <p:sp>
        <p:nvSpPr>
          <p:cNvPr id="4" name="Slide Number Placeholder 3"/>
          <p:cNvSpPr>
            <a:spLocks noGrp="1"/>
          </p:cNvSpPr>
          <p:nvPr>
            <p:ph type="sldNum" sz="quarter" idx="5"/>
          </p:nvPr>
        </p:nvSpPr>
        <p:spPr/>
        <p:txBody>
          <a:bodyPr/>
          <a:lstStyle/>
          <a:p>
            <a:fld id="{FFB500C5-13F7-48FC-8160-C29AECF6C602}" type="slidenum">
              <a:rPr lang="en-US" smtClean="0"/>
              <a:t>7</a:t>
            </a:fld>
            <a:endParaRPr lang="en-US"/>
          </a:p>
        </p:txBody>
      </p:sp>
    </p:spTree>
    <p:extLst>
      <p:ext uri="{BB962C8B-B14F-4D97-AF65-F5344CB8AC3E}">
        <p14:creationId xmlns:p14="http://schemas.microsoft.com/office/powerpoint/2010/main" val="319590317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44</a:t>
            </a:fld>
            <a:endParaRPr lang="en-US"/>
          </a:p>
        </p:txBody>
      </p:sp>
    </p:spTree>
    <p:extLst>
      <p:ext uri="{BB962C8B-B14F-4D97-AF65-F5344CB8AC3E}">
        <p14:creationId xmlns:p14="http://schemas.microsoft.com/office/powerpoint/2010/main" val="261613264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45</a:t>
            </a:fld>
            <a:endParaRPr lang="en-US"/>
          </a:p>
        </p:txBody>
      </p:sp>
    </p:spTree>
    <p:extLst>
      <p:ext uri="{BB962C8B-B14F-4D97-AF65-F5344CB8AC3E}">
        <p14:creationId xmlns:p14="http://schemas.microsoft.com/office/powerpoint/2010/main" val="396657138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46</a:t>
            </a:fld>
            <a:endParaRPr lang="en-US"/>
          </a:p>
        </p:txBody>
      </p:sp>
    </p:spTree>
    <p:extLst>
      <p:ext uri="{BB962C8B-B14F-4D97-AF65-F5344CB8AC3E}">
        <p14:creationId xmlns:p14="http://schemas.microsoft.com/office/powerpoint/2010/main" val="57379978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47</a:t>
            </a:fld>
            <a:endParaRPr lang="en-US"/>
          </a:p>
        </p:txBody>
      </p:sp>
    </p:spTree>
    <p:extLst>
      <p:ext uri="{BB962C8B-B14F-4D97-AF65-F5344CB8AC3E}">
        <p14:creationId xmlns:p14="http://schemas.microsoft.com/office/powerpoint/2010/main" val="263687613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48</a:t>
            </a:fld>
            <a:endParaRPr lang="en-US"/>
          </a:p>
        </p:txBody>
      </p:sp>
    </p:spTree>
    <p:extLst>
      <p:ext uri="{BB962C8B-B14F-4D97-AF65-F5344CB8AC3E}">
        <p14:creationId xmlns:p14="http://schemas.microsoft.com/office/powerpoint/2010/main" val="90052832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actually the source data of the hall of fame tables. </a:t>
            </a:r>
          </a:p>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49</a:t>
            </a:fld>
            <a:endParaRPr lang="en-US"/>
          </a:p>
        </p:txBody>
      </p:sp>
    </p:spTree>
    <p:extLst>
      <p:ext uri="{BB962C8B-B14F-4D97-AF65-F5344CB8AC3E}">
        <p14:creationId xmlns:p14="http://schemas.microsoft.com/office/powerpoint/2010/main" val="6239864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50</a:t>
            </a:fld>
            <a:endParaRPr lang="en-US"/>
          </a:p>
        </p:txBody>
      </p:sp>
    </p:spTree>
    <p:extLst>
      <p:ext uri="{BB962C8B-B14F-4D97-AF65-F5344CB8AC3E}">
        <p14:creationId xmlns:p14="http://schemas.microsoft.com/office/powerpoint/2010/main" val="169501985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51</a:t>
            </a:fld>
            <a:endParaRPr lang="en-US"/>
          </a:p>
        </p:txBody>
      </p:sp>
    </p:spTree>
    <p:extLst>
      <p:ext uri="{BB962C8B-B14F-4D97-AF65-F5344CB8AC3E}">
        <p14:creationId xmlns:p14="http://schemas.microsoft.com/office/powerpoint/2010/main" val="188602847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54</a:t>
            </a:fld>
            <a:endParaRPr lang="en-US"/>
          </a:p>
        </p:txBody>
      </p:sp>
    </p:spTree>
    <p:extLst>
      <p:ext uri="{BB962C8B-B14F-4D97-AF65-F5344CB8AC3E}">
        <p14:creationId xmlns:p14="http://schemas.microsoft.com/office/powerpoint/2010/main" val="361540578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R functions but the idea is the same. </a:t>
            </a:r>
          </a:p>
        </p:txBody>
      </p:sp>
      <p:sp>
        <p:nvSpPr>
          <p:cNvPr id="4" name="Slide Number Placeholder 3"/>
          <p:cNvSpPr>
            <a:spLocks noGrp="1"/>
          </p:cNvSpPr>
          <p:nvPr>
            <p:ph type="sldNum" sz="quarter" idx="5"/>
          </p:nvPr>
        </p:nvSpPr>
        <p:spPr/>
        <p:txBody>
          <a:bodyPr/>
          <a:lstStyle/>
          <a:p>
            <a:fld id="{FFB500C5-13F7-48FC-8160-C29AECF6C602}" type="slidenum">
              <a:rPr lang="en-US" smtClean="0"/>
              <a:t>55</a:t>
            </a:fld>
            <a:endParaRPr lang="en-US"/>
          </a:p>
        </p:txBody>
      </p:sp>
    </p:spTree>
    <p:extLst>
      <p:ext uri="{BB962C8B-B14F-4D97-AF65-F5344CB8AC3E}">
        <p14:creationId xmlns:p14="http://schemas.microsoft.com/office/powerpoint/2010/main" val="9639742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I mentioned, ETL is all over the IT landscape and is considered a best practice when you are working with large amounts of disparate data that need to be “fit for general office consumption.” It’s not just an Excel thing, and in fact this is a pretty disruptive tool to have in Excel, and it really busts a lot of the myths about what Excel can and can’t be which I would like to cover right now.</a:t>
            </a:r>
          </a:p>
        </p:txBody>
      </p:sp>
      <p:sp>
        <p:nvSpPr>
          <p:cNvPr id="4" name="Slide Number Placeholder 3"/>
          <p:cNvSpPr>
            <a:spLocks noGrp="1"/>
          </p:cNvSpPr>
          <p:nvPr>
            <p:ph type="sldNum" sz="quarter" idx="5"/>
          </p:nvPr>
        </p:nvSpPr>
        <p:spPr/>
        <p:txBody>
          <a:bodyPr/>
          <a:lstStyle/>
          <a:p>
            <a:fld id="{FFB500C5-13F7-48FC-8160-C29AECF6C602}" type="slidenum">
              <a:rPr lang="en-US" smtClean="0"/>
              <a:t>8</a:t>
            </a:fld>
            <a:endParaRPr lang="en-US"/>
          </a:p>
        </p:txBody>
      </p:sp>
    </p:spTree>
    <p:extLst>
      <p:ext uri="{BB962C8B-B14F-4D97-AF65-F5344CB8AC3E}">
        <p14:creationId xmlns:p14="http://schemas.microsoft.com/office/powerpoint/2010/main" val="381058128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see what happens with our data when we use a join versus a lookup. </a:t>
            </a:r>
          </a:p>
        </p:txBody>
      </p:sp>
      <p:sp>
        <p:nvSpPr>
          <p:cNvPr id="4" name="Slide Number Placeholder 3"/>
          <p:cNvSpPr>
            <a:spLocks noGrp="1"/>
          </p:cNvSpPr>
          <p:nvPr>
            <p:ph type="sldNum" sz="quarter" idx="5"/>
          </p:nvPr>
        </p:nvSpPr>
        <p:spPr/>
        <p:txBody>
          <a:bodyPr/>
          <a:lstStyle/>
          <a:p>
            <a:fld id="{FFB500C5-13F7-48FC-8160-C29AECF6C602}" type="slidenum">
              <a:rPr lang="en-US" smtClean="0"/>
              <a:t>57</a:t>
            </a:fld>
            <a:endParaRPr lang="en-US"/>
          </a:p>
        </p:txBody>
      </p:sp>
    </p:spTree>
    <p:extLst>
      <p:ext uri="{BB962C8B-B14F-4D97-AF65-F5344CB8AC3E}">
        <p14:creationId xmlns:p14="http://schemas.microsoft.com/office/powerpoint/2010/main" val="364703483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source data only contains a list of the people with last names A thru M. How will this affect an inner join versus an outer join. </a:t>
            </a:r>
          </a:p>
        </p:txBody>
      </p:sp>
      <p:sp>
        <p:nvSpPr>
          <p:cNvPr id="4" name="Slide Number Placeholder 3"/>
          <p:cNvSpPr>
            <a:spLocks noGrp="1"/>
          </p:cNvSpPr>
          <p:nvPr>
            <p:ph type="sldNum" sz="quarter" idx="5"/>
          </p:nvPr>
        </p:nvSpPr>
        <p:spPr/>
        <p:txBody>
          <a:bodyPr/>
          <a:lstStyle/>
          <a:p>
            <a:fld id="{FFB500C5-13F7-48FC-8160-C29AECF6C602}" type="slidenum">
              <a:rPr lang="en-US" smtClean="0"/>
              <a:t>58</a:t>
            </a:fld>
            <a:endParaRPr lang="en-US"/>
          </a:p>
        </p:txBody>
      </p:sp>
    </p:spTree>
    <p:extLst>
      <p:ext uri="{BB962C8B-B14F-4D97-AF65-F5344CB8AC3E}">
        <p14:creationId xmlns:p14="http://schemas.microsoft.com/office/powerpoint/2010/main" val="58686637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59</a:t>
            </a:fld>
            <a:endParaRPr lang="en-US"/>
          </a:p>
        </p:txBody>
      </p:sp>
    </p:spTree>
    <p:extLst>
      <p:ext uri="{BB962C8B-B14F-4D97-AF65-F5344CB8AC3E}">
        <p14:creationId xmlns:p14="http://schemas.microsoft.com/office/powerpoint/2010/main" val="260209555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illustrations follow on the next slide. </a:t>
            </a:r>
          </a:p>
        </p:txBody>
      </p:sp>
      <p:sp>
        <p:nvSpPr>
          <p:cNvPr id="4" name="Slide Number Placeholder 3"/>
          <p:cNvSpPr>
            <a:spLocks noGrp="1"/>
          </p:cNvSpPr>
          <p:nvPr>
            <p:ph type="sldNum" sz="quarter" idx="5"/>
          </p:nvPr>
        </p:nvSpPr>
        <p:spPr/>
        <p:txBody>
          <a:bodyPr/>
          <a:lstStyle/>
          <a:p>
            <a:fld id="{FFB500C5-13F7-48FC-8160-C29AECF6C602}" type="slidenum">
              <a:rPr lang="en-US" smtClean="0"/>
              <a:t>61</a:t>
            </a:fld>
            <a:endParaRPr lang="en-US"/>
          </a:p>
        </p:txBody>
      </p:sp>
    </p:spTree>
    <p:extLst>
      <p:ext uri="{BB962C8B-B14F-4D97-AF65-F5344CB8AC3E}">
        <p14:creationId xmlns:p14="http://schemas.microsoft.com/office/powerpoint/2010/main" val="307423943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imagine that our baseball team is the Left table and the Football teams is the Right table. If I </a:t>
            </a:r>
            <a:r>
              <a:rPr lang="en-US" i="1" dirty="0"/>
              <a:t>only </a:t>
            </a:r>
            <a:r>
              <a:rPr lang="en-US" i="0" dirty="0"/>
              <a:t>want the records of cities who have a baseball championship I can use a left anti. Vice versa for football cities.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62</a:t>
            </a:fld>
            <a:endParaRPr lang="en-US"/>
          </a:p>
        </p:txBody>
      </p:sp>
    </p:spTree>
    <p:extLst>
      <p:ext uri="{BB962C8B-B14F-4D97-AF65-F5344CB8AC3E}">
        <p14:creationId xmlns:p14="http://schemas.microsoft.com/office/powerpoint/2010/main" val="177061886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illustrations follow on the next slide. </a:t>
            </a:r>
          </a:p>
        </p:txBody>
      </p:sp>
      <p:sp>
        <p:nvSpPr>
          <p:cNvPr id="4" name="Slide Number Placeholder 3"/>
          <p:cNvSpPr>
            <a:spLocks noGrp="1"/>
          </p:cNvSpPr>
          <p:nvPr>
            <p:ph type="sldNum" sz="quarter" idx="5"/>
          </p:nvPr>
        </p:nvSpPr>
        <p:spPr/>
        <p:txBody>
          <a:bodyPr/>
          <a:lstStyle/>
          <a:p>
            <a:fld id="{FFB500C5-13F7-48FC-8160-C29AECF6C602}" type="slidenum">
              <a:rPr lang="en-US" smtClean="0"/>
              <a:t>63</a:t>
            </a:fld>
            <a:endParaRPr lang="en-US"/>
          </a:p>
        </p:txBody>
      </p:sp>
    </p:spTree>
    <p:extLst>
      <p:ext uri="{BB962C8B-B14F-4D97-AF65-F5344CB8AC3E}">
        <p14:creationId xmlns:p14="http://schemas.microsoft.com/office/powerpoint/2010/main" val="137298509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look at another type of join that is often not listed as a join type but actually is and that is a cross or Cartesian join. </a:t>
            </a:r>
          </a:p>
        </p:txBody>
      </p:sp>
      <p:sp>
        <p:nvSpPr>
          <p:cNvPr id="4" name="Slide Number Placeholder 3"/>
          <p:cNvSpPr>
            <a:spLocks noGrp="1"/>
          </p:cNvSpPr>
          <p:nvPr>
            <p:ph type="sldNum" sz="quarter" idx="5"/>
          </p:nvPr>
        </p:nvSpPr>
        <p:spPr/>
        <p:txBody>
          <a:bodyPr/>
          <a:lstStyle/>
          <a:p>
            <a:fld id="{FFB500C5-13F7-48FC-8160-C29AECF6C602}" type="slidenum">
              <a:rPr lang="en-US" smtClean="0"/>
              <a:t>64</a:t>
            </a:fld>
            <a:endParaRPr lang="en-US"/>
          </a:p>
        </p:txBody>
      </p:sp>
    </p:spTree>
    <p:extLst>
      <p:ext uri="{BB962C8B-B14F-4D97-AF65-F5344CB8AC3E}">
        <p14:creationId xmlns:p14="http://schemas.microsoft.com/office/powerpoint/2010/main" val="113257736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65</a:t>
            </a:fld>
            <a:endParaRPr lang="en-US"/>
          </a:p>
        </p:txBody>
      </p:sp>
    </p:spTree>
    <p:extLst>
      <p:ext uri="{BB962C8B-B14F-4D97-AF65-F5344CB8AC3E}">
        <p14:creationId xmlns:p14="http://schemas.microsoft.com/office/powerpoint/2010/main" val="141598717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66</a:t>
            </a:fld>
            <a:endParaRPr lang="en-US"/>
          </a:p>
        </p:txBody>
      </p:sp>
    </p:spTree>
    <p:extLst>
      <p:ext uri="{BB962C8B-B14F-4D97-AF65-F5344CB8AC3E}">
        <p14:creationId xmlns:p14="http://schemas.microsoft.com/office/powerpoint/2010/main" val="84989553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 everyone for coming today, as you have seen Power Query is a beast. There is so much you can do, it really opens up the doors to not just Excel but the Microsoft BI stack as a whole, so let’s see what I mean here. </a:t>
            </a:r>
          </a:p>
        </p:txBody>
      </p:sp>
      <p:sp>
        <p:nvSpPr>
          <p:cNvPr id="4" name="Slide Number Placeholder 3"/>
          <p:cNvSpPr>
            <a:spLocks noGrp="1"/>
          </p:cNvSpPr>
          <p:nvPr>
            <p:ph type="sldNum" sz="quarter" idx="5"/>
          </p:nvPr>
        </p:nvSpPr>
        <p:spPr/>
        <p:txBody>
          <a:bodyPr/>
          <a:lstStyle/>
          <a:p>
            <a:fld id="{FFB500C5-13F7-48FC-8160-C29AECF6C602}" type="slidenum">
              <a:rPr lang="en-US" smtClean="0"/>
              <a:t>67</a:t>
            </a:fld>
            <a:endParaRPr lang="en-US"/>
          </a:p>
        </p:txBody>
      </p:sp>
    </p:spTree>
    <p:extLst>
      <p:ext uri="{BB962C8B-B14F-4D97-AF65-F5344CB8AC3E}">
        <p14:creationId xmlns:p14="http://schemas.microsoft.com/office/powerpoint/2010/main" val="7830277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https://pixabay.com/photos/laboratory-analysis-chemistry-2815641/  </a:t>
            </a:r>
          </a:p>
          <a:p>
            <a:endParaRPr lang="en-US" dirty="0"/>
          </a:p>
          <a:p>
            <a:r>
              <a:rPr lang="en-US" dirty="0"/>
              <a:t>Now, the idea of reproducibility is that, the process of getting to some output is fully transparent and it’s possible to walk through each step of the process and get the same result at the end. A lot of typical Excel reporting is not fully reproducible, for example consider a report that depends on you deleting columns A through C to work. Now, if I was going into that final report to understand how it was built, there would really be no way for me to know that, right? On the other hand, a fully reproducible report would show me that, and ideally I’d just click a button and it would do it for me.</a:t>
            </a:r>
          </a:p>
          <a:p>
            <a:endParaRPr lang="en-US" dirty="0"/>
          </a:p>
          <a:p>
            <a:r>
              <a:rPr lang="en-US" dirty="0"/>
              <a:t>In data work, reproducibility is often achieved by powering an analysis with code, so that you can indeed run a script and watch the results emerge one line at a time. Now, the nice thing about Power Query is that it is a code-driven process, so it is reproducible. So does this mean you need to learn how to code in this class? Not necessarily right now. For everyday data cleaning processes, we can use menu-driven options, that will produce code in a Microsoft computer language called M, and now our data-cleaning steps are fully reproducible, in Excel, with no code needed. So that is really cool and a huge myth busted. </a:t>
            </a:r>
          </a:p>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9</a:t>
            </a:fld>
            <a:endParaRPr lang="en-US"/>
          </a:p>
        </p:txBody>
      </p:sp>
    </p:spTree>
    <p:extLst>
      <p:ext uri="{BB962C8B-B14F-4D97-AF65-F5344CB8AC3E}">
        <p14:creationId xmlns:p14="http://schemas.microsoft.com/office/powerpoint/2010/main" val="148723344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As you are going to see, learning Power Query can take you in a lot of different directions, which is pretty mind blowing, because there are just so many ways to go and things to learn these days. </a:t>
            </a:r>
          </a:p>
          <a:p>
            <a:pPr lvl="0"/>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Manipulating the M language: This will let you write things like custom functions. This will also be a good gateway into things like re-using queries and customizing what stuff does. </a:t>
            </a:r>
          </a:p>
          <a:p>
            <a:pPr lvl="0"/>
            <a:r>
              <a:rPr lang="en-US" sz="1200" kern="1200" dirty="0">
                <a:solidFill>
                  <a:schemeClr val="tx1"/>
                </a:solidFill>
                <a:effectLst/>
                <a:latin typeface="+mn-lt"/>
                <a:ea typeface="+mn-ea"/>
                <a:cs typeface="+mn-cs"/>
              </a:rPr>
              <a:t>Power Pivot: This is the data modeling language. So if you wanted to build something like a relational schema inside a workbook, and again this can be with data coming from all types of places, and you can even use Power Query to clean up that data and then Power Pivot to build relational models, pretty cool dynamic duo. </a:t>
            </a:r>
          </a:p>
          <a:p>
            <a:pPr lvl="0"/>
            <a:r>
              <a:rPr lang="en-US" sz="1200" kern="1200" dirty="0">
                <a:solidFill>
                  <a:schemeClr val="tx1"/>
                </a:solidFill>
                <a:effectLst/>
                <a:latin typeface="+mn-lt"/>
                <a:ea typeface="+mn-ea"/>
                <a:cs typeface="+mn-cs"/>
              </a:rPr>
              <a:t>Power BI: This is the dashboarding/reporting/visualization part of the Microsoft BI stack. The cool thing is you’ve got a leg up for learning this, because Power BI also has Power Query! </a:t>
            </a:r>
          </a:p>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68</a:t>
            </a:fld>
            <a:endParaRPr lang="en-US"/>
          </a:p>
        </p:txBody>
      </p:sp>
    </p:spTree>
    <p:extLst>
      <p:ext uri="{BB962C8B-B14F-4D97-AF65-F5344CB8AC3E}">
        <p14:creationId xmlns:p14="http://schemas.microsoft.com/office/powerpoint/2010/main" val="150015884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one is a real tour de force in pushing your Power Query capabilities, it will also show you Power BI stuff if you are interested in that.</a:t>
            </a:r>
          </a:p>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69</a:t>
            </a:fld>
            <a:endParaRPr lang="en-US"/>
          </a:p>
        </p:txBody>
      </p:sp>
    </p:spTree>
    <p:extLst>
      <p:ext uri="{BB962C8B-B14F-4D97-AF65-F5344CB8AC3E}">
        <p14:creationId xmlns:p14="http://schemas.microsoft.com/office/powerpoint/2010/main" val="287404604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one is a little more user friendly, it focuses on Excel and you will also learn about Power Pivot as well. </a:t>
            </a:r>
          </a:p>
        </p:txBody>
      </p:sp>
      <p:sp>
        <p:nvSpPr>
          <p:cNvPr id="4" name="Slide Number Placeholder 3"/>
          <p:cNvSpPr>
            <a:spLocks noGrp="1"/>
          </p:cNvSpPr>
          <p:nvPr>
            <p:ph type="sldNum" sz="quarter" idx="5"/>
          </p:nvPr>
        </p:nvSpPr>
        <p:spPr/>
        <p:txBody>
          <a:bodyPr/>
          <a:lstStyle/>
          <a:p>
            <a:fld id="{FFB500C5-13F7-48FC-8160-C29AECF6C602}" type="slidenum">
              <a:rPr lang="en-US" smtClean="0"/>
              <a:t>70</a:t>
            </a:fld>
            <a:endParaRPr lang="en-US"/>
          </a:p>
        </p:txBody>
      </p:sp>
    </p:spTree>
    <p:extLst>
      <p:ext uri="{BB962C8B-B14F-4D97-AF65-F5344CB8AC3E}">
        <p14:creationId xmlns:p14="http://schemas.microsoft.com/office/powerpoint/2010/main" val="364483424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Thanks for coming! Feel free to contact me anytime, find me on LinkedIn, I also write frequently on this stuff so check out my website too. </a:t>
            </a:r>
          </a:p>
        </p:txBody>
      </p:sp>
      <p:sp>
        <p:nvSpPr>
          <p:cNvPr id="4" name="Slide Number Placeholder 3"/>
          <p:cNvSpPr>
            <a:spLocks noGrp="1"/>
          </p:cNvSpPr>
          <p:nvPr>
            <p:ph type="sldNum" sz="quarter" idx="5"/>
          </p:nvPr>
        </p:nvSpPr>
        <p:spPr/>
        <p:txBody>
          <a:bodyPr/>
          <a:lstStyle/>
          <a:p>
            <a:fld id="{FFB500C5-13F7-48FC-8160-C29AECF6C602}" type="slidenum">
              <a:rPr lang="en-US" smtClean="0"/>
              <a:t>71</a:t>
            </a:fld>
            <a:endParaRPr lang="en-US"/>
          </a:p>
        </p:txBody>
      </p:sp>
    </p:spTree>
    <p:extLst>
      <p:ext uri="{BB962C8B-B14F-4D97-AF65-F5344CB8AC3E}">
        <p14:creationId xmlns:p14="http://schemas.microsoft.com/office/powerpoint/2010/main" val="240452732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72</a:t>
            </a:fld>
            <a:endParaRPr lang="en-US"/>
          </a:p>
        </p:txBody>
      </p:sp>
    </p:spTree>
    <p:extLst>
      <p:ext uri="{BB962C8B-B14F-4D97-AF65-F5344CB8AC3E}">
        <p14:creationId xmlns:p14="http://schemas.microsoft.com/office/powerpoint/2010/main" val="31254518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https://pixabay.com/illustrations/grid-isolation-table-lamp-beetle-2088884/  </a:t>
            </a:r>
          </a:p>
          <a:p>
            <a:r>
              <a:rPr lang="en-US" dirty="0"/>
              <a:t>This is the type of data that in fairness we are more used to working with in classic Excel, data that comes in a nice rectangular shape, usually coming from an Excel workbook or csv file. If the data were in a so-called “unstructured” format, such as song lyrics or a website structure, good luck with using Excel for that.</a:t>
            </a:r>
          </a:p>
          <a:p>
            <a:endParaRPr lang="en-US" dirty="0"/>
          </a:p>
          <a:p>
            <a:r>
              <a:rPr lang="en-US" dirty="0"/>
              <a:t>Come over to Power Query and there is quite an expanded range of possibilities for where data can come from [list on the next page]</a:t>
            </a:r>
          </a:p>
        </p:txBody>
      </p:sp>
      <p:sp>
        <p:nvSpPr>
          <p:cNvPr id="4" name="Slide Number Placeholder 3"/>
          <p:cNvSpPr>
            <a:spLocks noGrp="1"/>
          </p:cNvSpPr>
          <p:nvPr>
            <p:ph type="sldNum" sz="quarter" idx="5"/>
          </p:nvPr>
        </p:nvSpPr>
        <p:spPr/>
        <p:txBody>
          <a:bodyPr/>
          <a:lstStyle/>
          <a:p>
            <a:fld id="{FFB500C5-13F7-48FC-8160-C29AECF6C602}" type="slidenum">
              <a:rPr lang="en-US" smtClean="0"/>
              <a:t>10</a:t>
            </a:fld>
            <a:endParaRPr lang="en-US"/>
          </a:p>
        </p:txBody>
      </p:sp>
    </p:spTree>
    <p:extLst>
      <p:ext uri="{BB962C8B-B14F-4D97-AF65-F5344CB8AC3E}">
        <p14:creationId xmlns:p14="http://schemas.microsoft.com/office/powerpoint/2010/main" val="30660941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these types of data and more are fair game to be loaded into Power Query. Where things get really interesting is you are able to combine data from these disparate sources into one consumable data source. </a:t>
            </a:r>
          </a:p>
        </p:txBody>
      </p:sp>
      <p:sp>
        <p:nvSpPr>
          <p:cNvPr id="4" name="Slide Number Placeholder 3"/>
          <p:cNvSpPr>
            <a:spLocks noGrp="1"/>
          </p:cNvSpPr>
          <p:nvPr>
            <p:ph type="sldNum" sz="quarter" idx="5"/>
          </p:nvPr>
        </p:nvSpPr>
        <p:spPr/>
        <p:txBody>
          <a:bodyPr/>
          <a:lstStyle/>
          <a:p>
            <a:fld id="{FFB500C5-13F7-48FC-8160-C29AECF6C602}" type="slidenum">
              <a:rPr lang="en-US" smtClean="0"/>
              <a:t>11</a:t>
            </a:fld>
            <a:endParaRPr lang="en-US"/>
          </a:p>
        </p:txBody>
      </p:sp>
    </p:spTree>
    <p:extLst>
      <p:ext uri="{BB962C8B-B14F-4D97-AF65-F5344CB8AC3E}">
        <p14:creationId xmlns:p14="http://schemas.microsoft.com/office/powerpoint/2010/main" val="25087380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that’s the last myth I want to bust here, is that Excel can’t handle large datasets. Now, with “classical Excel” this was probably true, that Excel just couldn’t handle some of those bigger datasets that a lot of data analysts are working with these days, but that’s just not true when you are using Power Query [example on next slide]</a:t>
            </a:r>
          </a:p>
          <a:p>
            <a:endParaRPr lang="en-US" dirty="0"/>
          </a:p>
          <a:p>
            <a:r>
              <a:rPr lang="en-US" dirty="0"/>
              <a:t>https://pixabay.com/photos/amphibian-turtle-animal-armor-blur-1850190/  </a:t>
            </a:r>
          </a:p>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12</a:t>
            </a:fld>
            <a:endParaRPr lang="en-US"/>
          </a:p>
        </p:txBody>
      </p:sp>
    </p:spTree>
    <p:extLst>
      <p:ext uri="{BB962C8B-B14F-4D97-AF65-F5344CB8AC3E}">
        <p14:creationId xmlns:p14="http://schemas.microsoft.com/office/powerpoint/2010/main" val="22944061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2/15/2020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2/15/2020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2/15/2020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2/15/2020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2/15/2020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2/15/2020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2/15/2020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2/15/2020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2/15/2020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2/15/2020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2/15/2020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2/15/2020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6.jpe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hyperlink" Target="https://www.masterdataanalysis.com/ms-excel/analyzing-50-million-records-excel/" TargetMode="Externa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hyperlink" Target="https://github.com/summerofgeorge/olt-intro-to-excel-power-query/raw/master/1-power-query-as-etl/wholesale-customers.xlsx"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5.png"/></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hyperlink" Target="http://vita.had.co.nz/papers/tidy-data.pdf" TargetMode="External"/><Relationship Id="rId5" Type="http://schemas.openxmlformats.org/officeDocument/2006/relationships/image" Target="../media/image5.png"/><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image" Target="../media/image20.emf"/><Relationship Id="rId4" Type="http://schemas.openxmlformats.org/officeDocument/2006/relationships/image" Target="../media/image5.png"/></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7.xml"/><Relationship Id="rId5" Type="http://schemas.openxmlformats.org/officeDocument/2006/relationships/image" Target="../media/image21.emf"/><Relationship Id="rId4" Type="http://schemas.openxmlformats.org/officeDocument/2006/relationships/image" Target="../media/image5.png"/></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21.emf"/><Relationship Id="rId5" Type="http://schemas.openxmlformats.org/officeDocument/2006/relationships/image" Target="../media/image22.emf"/><Relationship Id="rId4" Type="http://schemas.openxmlformats.org/officeDocument/2006/relationships/image" Target="../media/image5.png"/></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2.xml"/><Relationship Id="rId1" Type="http://schemas.openxmlformats.org/officeDocument/2006/relationships/slideLayout" Target="../slideLayouts/slideLayout7.xml"/><Relationship Id="rId5" Type="http://schemas.openxmlformats.org/officeDocument/2006/relationships/image" Target="../media/image23.emf"/><Relationship Id="rId4" Type="http://schemas.openxmlformats.org/officeDocument/2006/relationships/image" Target="../media/image5.png"/></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image" Target="../media/image23.emf"/><Relationship Id="rId5" Type="http://schemas.openxmlformats.org/officeDocument/2006/relationships/image" Target="../media/image24.emf"/><Relationship Id="rId4" Type="http://schemas.openxmlformats.org/officeDocument/2006/relationships/image" Target="../media/image5.png"/></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6.xml"/><Relationship Id="rId1" Type="http://schemas.openxmlformats.org/officeDocument/2006/relationships/slideLayout" Target="../slideLayouts/slideLayout7.xml"/><Relationship Id="rId5" Type="http://schemas.openxmlformats.org/officeDocument/2006/relationships/hyperlink" Target="https://github.com/summerofgeorge/olt-intro-to-excel-power-query/raw/master/3-power-query-first-steps/star.xlsx" TargetMode="Externa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7.xml"/><Relationship Id="rId1" Type="http://schemas.openxmlformats.org/officeDocument/2006/relationships/slideLayout" Target="../slideLayouts/slideLayout7.xml"/><Relationship Id="rId5" Type="http://schemas.openxmlformats.org/officeDocument/2006/relationships/hyperlink" Target="https://github.com/summerofgeorge/olt-intro-to-excel-power-query/raw/master/3-power-query-first-steps/computers.xlsx" TargetMode="External"/><Relationship Id="rId4" Type="http://schemas.openxmlformats.org/officeDocument/2006/relationships/image" Target="../media/image5.png"/></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0.xml"/><Relationship Id="rId1" Type="http://schemas.openxmlformats.org/officeDocument/2006/relationships/slideLayout" Target="../slideLayouts/slideLayout7.xml"/><Relationship Id="rId5" Type="http://schemas.openxmlformats.org/officeDocument/2006/relationships/hyperlink" Target="https://github.com/summerofgeorge/olt-intro-to-excel-power-query/raw/master/4-transforming-rows/office-rsvps.xlsx" TargetMode="External"/><Relationship Id="rId4" Type="http://schemas.openxmlformats.org/officeDocument/2006/relationships/image" Target="../media/image5.png"/></Relationships>
</file>

<file path=ppt/slides/_rels/slide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6.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7.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41.xml.rels><?xml version="1.0" encoding="UTF-8" standalone="yes"?>
<Relationships xmlns="http://schemas.openxmlformats.org/package/2006/relationships"><Relationship Id="rId3" Type="http://schemas.openxmlformats.org/officeDocument/2006/relationships/comments" Target="../comments/comment2.xml"/><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9.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0.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4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2.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3.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4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4.xml"/><Relationship Id="rId1"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image" Target="../media/image5.png"/></Relationships>
</file>

<file path=ppt/slides/_rels/slide4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5.xml"/><Relationship Id="rId1" Type="http://schemas.openxmlformats.org/officeDocument/2006/relationships/slideLayout" Target="../slideLayouts/slideLayout7.xml"/><Relationship Id="rId5" Type="http://schemas.openxmlformats.org/officeDocument/2006/relationships/hyperlink" Target="http://www.seanlahman.com/baseball-archive/statistics" TargetMode="Externa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6.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5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7.xml"/><Relationship Id="rId1" Type="http://schemas.openxmlformats.org/officeDocument/2006/relationships/slideLayout" Target="../slideLayouts/slideLayout7.xml"/><Relationship Id="rId5" Type="http://schemas.openxmlformats.org/officeDocument/2006/relationships/image" Target="../media/image26.emf"/><Relationship Id="rId4" Type="http://schemas.openxmlformats.org/officeDocument/2006/relationships/image" Target="../media/image5.png"/></Relationships>
</file>

<file path=ppt/slides/_rels/slide5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comments" Target="../comments/comment3.xml"/><Relationship Id="rId4" Type="http://schemas.openxmlformats.org/officeDocument/2006/relationships/image" Target="../media/image28.jpeg"/></Relationships>
</file>

<file path=ppt/slides/_rels/slide5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8.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5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9.xml"/><Relationship Id="rId1" Type="http://schemas.openxmlformats.org/officeDocument/2006/relationships/slideLayout" Target="../slideLayouts/slideLayout7.xml"/><Relationship Id="rId5" Type="http://schemas.openxmlformats.org/officeDocument/2006/relationships/image" Target="../media/image29.gif"/><Relationship Id="rId4" Type="http://schemas.openxmlformats.org/officeDocument/2006/relationships/hyperlink" Target="https://github.com/gadenbuie/tidyexplain#mutating-joins" TargetMode="External"/></Relationships>
</file>

<file path=ppt/slides/_rels/slide56.xml.rels><?xml version="1.0" encoding="UTF-8" standalone="yes"?>
<Relationships xmlns="http://schemas.openxmlformats.org/package/2006/relationships"><Relationship Id="rId3" Type="http://schemas.openxmlformats.org/officeDocument/2006/relationships/hyperlink" Target="https://github.com/gadenbuie/tidyexplain#mutating-joins" TargetMode="External"/><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30.gif"/></Relationships>
</file>

<file path=ppt/slides/_rels/slide5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0.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5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1.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5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hyperlink" Target="https://en.wikipedia.org/wiki/Extract,_transform,_load" TargetMode="External"/><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4.jpeg"/></Relationships>
</file>

<file path=ppt/slides/_rels/slide6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comments" Target="../comments/comment4.xml"/><Relationship Id="rId4" Type="http://schemas.openxmlformats.org/officeDocument/2006/relationships/hyperlink" Target="https://www.powerbi-pro.com/en/power-bi-seven-types-of-table-joins/" TargetMode="External"/></Relationships>
</file>

<file path=ppt/slides/_rels/slide6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3.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6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4.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6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5.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6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6.xml"/><Relationship Id="rId1" Type="http://schemas.openxmlformats.org/officeDocument/2006/relationships/slideLayout" Target="../slideLayouts/slideLayout7.xml"/><Relationship Id="rId4" Type="http://schemas.openxmlformats.org/officeDocument/2006/relationships/hyperlink" Target="https://www.tutorialgateway.org/sql-cross-join/" TargetMode="External"/></Relationships>
</file>

<file path=ppt/slides/_rels/slide6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7.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6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8.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6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1.xml"/><Relationship Id="rId1" Type="http://schemas.openxmlformats.org/officeDocument/2006/relationships/slideLayout" Target="../slideLayouts/slideLayout7.xml"/><Relationship Id="rId4" Type="http://schemas.openxmlformats.org/officeDocument/2006/relationships/image" Target="../media/image32.jpeg"/></Relationships>
</file>

<file path=ppt/slides/_rels/slide7.xml.rels><?xml version="1.0" encoding="UTF-8" standalone="yes"?>
<Relationships xmlns="http://schemas.openxmlformats.org/package/2006/relationships"><Relationship Id="rId8" Type="http://schemas.openxmlformats.org/officeDocument/2006/relationships/image" Target="../media/image10.jpeg"/><Relationship Id="rId3" Type="http://schemas.openxmlformats.org/officeDocument/2006/relationships/image" Target="../media/image5.png"/><Relationship Id="rId7"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jpeg"/><Relationship Id="rId10" Type="http://schemas.openxmlformats.org/officeDocument/2006/relationships/image" Target="../media/image12.jpeg"/><Relationship Id="rId4" Type="http://schemas.openxmlformats.org/officeDocument/2006/relationships/image" Target="../media/image6.png"/><Relationship Id="rId9" Type="http://schemas.openxmlformats.org/officeDocument/2006/relationships/image" Target="../media/image11.jpeg"/></Relationships>
</file>

<file path=ppt/slides/_rels/slide7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2.xml"/><Relationship Id="rId1" Type="http://schemas.openxmlformats.org/officeDocument/2006/relationships/slideLayout" Target="../slideLayouts/slideLayout7.xml"/><Relationship Id="rId4" Type="http://schemas.openxmlformats.org/officeDocument/2006/relationships/image" Target="../media/image33.jpeg"/></Relationships>
</file>

<file path=ppt/slides/_rels/slide7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3.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7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4.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13.gif"/><Relationship Id="rId4" Type="http://schemas.openxmlformats.org/officeDocument/2006/relationships/hyperlink" Target="https://giphy.com/gifs/mythbusters-gif-qVuWpc7MxvGz6"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4.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6053" y="6053"/>
            <a:ext cx="7565692" cy="755358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4" name="Group 4"/>
          <p:cNvGrpSpPr/>
          <p:nvPr/>
        </p:nvGrpSpPr>
        <p:grpSpPr>
          <a:xfrm>
            <a:off x="-2758122" y="16512"/>
            <a:ext cx="5529960" cy="4788945"/>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3D3935"/>
            </a:solidFill>
          </p:spPr>
        </p:sp>
      </p:grpSp>
      <p:sp>
        <p:nvSpPr>
          <p:cNvPr id="6" name="AutoShape 6"/>
          <p:cNvSpPr/>
          <p:nvPr/>
        </p:nvSpPr>
        <p:spPr>
          <a:xfrm>
            <a:off x="-2642538" y="1211424"/>
            <a:ext cx="13130342" cy="56192"/>
          </a:xfrm>
          <a:prstGeom prst="rect">
            <a:avLst/>
          </a:prstGeom>
          <a:solidFill>
            <a:srgbClr val="3D3935"/>
          </a:solidFill>
        </p:spPr>
      </p:sp>
      <p:pic>
        <p:nvPicPr>
          <p:cNvPr id="7" name="Picture 7"/>
          <p:cNvPicPr>
            <a:picLocks noChangeAspect="1"/>
          </p:cNvPicPr>
          <p:nvPr/>
        </p:nvPicPr>
        <p:blipFill>
          <a:blip r:embed="rId2"/>
          <a:srcRect/>
          <a:stretch>
            <a:fillRect/>
          </a:stretch>
        </p:blipFill>
        <p:spPr>
          <a:xfrm>
            <a:off x="11095486" y="-952760"/>
            <a:ext cx="6699438" cy="4911526"/>
          </a:xfrm>
          <a:prstGeom prst="rect">
            <a:avLst/>
          </a:prstGeom>
        </p:spPr>
      </p:pic>
      <p:sp>
        <p:nvSpPr>
          <p:cNvPr id="8" name="TextBox 8"/>
          <p:cNvSpPr txBox="1"/>
          <p:nvPr/>
        </p:nvSpPr>
        <p:spPr>
          <a:xfrm>
            <a:off x="3716308" y="4022266"/>
            <a:ext cx="13542992" cy="5626540"/>
          </a:xfrm>
          <a:prstGeom prst="rect">
            <a:avLst/>
          </a:prstGeom>
        </p:spPr>
        <p:txBody>
          <a:bodyPr lIns="0" tIns="0" rIns="0" bIns="0" rtlCol="0" anchor="t">
            <a:spAutoFit/>
          </a:bodyPr>
          <a:lstStyle/>
          <a:p>
            <a:pPr algn="r">
              <a:lnSpc>
                <a:spcPts val="10900"/>
              </a:lnSpc>
            </a:pPr>
            <a:r>
              <a:rPr lang="en-US" sz="10000" spc="600" dirty="0">
                <a:solidFill>
                  <a:srgbClr val="000000"/>
                </a:solidFill>
                <a:latin typeface="League Spartan Bold"/>
              </a:rPr>
              <a:t>FIRST STEPS FOR POWE QUERY WITH MICROSOFT EXCEL</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a:off x="-171365" y="5129474"/>
            <a:ext cx="18485333" cy="5157526"/>
          </a:xfrm>
          <a:prstGeom prst="rect">
            <a:avLst/>
          </a:prstGeom>
          <a:solidFill>
            <a:srgbClr val="CF3338"/>
          </a:solidFill>
        </p:spPr>
      </p:sp>
      <p:grpSp>
        <p:nvGrpSpPr>
          <p:cNvPr id="4" name="Group 4"/>
          <p:cNvGrpSpPr/>
          <p:nvPr/>
        </p:nvGrpSpPr>
        <p:grpSpPr>
          <a:xfrm>
            <a:off x="-190670" y="2733413"/>
            <a:ext cx="7565692" cy="7553587"/>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3031757" y="5143500"/>
            <a:ext cx="6063514" cy="5251003"/>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10195812" y="264557"/>
            <a:ext cx="7787387" cy="4616648"/>
          </a:xfrm>
          <a:prstGeom prst="rect">
            <a:avLst/>
          </a:prstGeom>
        </p:spPr>
        <p:txBody>
          <a:bodyPr wrap="square" lIns="0" tIns="0" rIns="0" bIns="0" rtlCol="0" anchor="t">
            <a:spAutoFit/>
          </a:bodyPr>
          <a:lstStyle/>
          <a:p>
            <a:pPr algn="r">
              <a:lnSpc>
                <a:spcPts val="9000"/>
              </a:lnSpc>
            </a:pPr>
            <a:r>
              <a:rPr lang="en-US" sz="7500" spc="375" dirty="0">
                <a:solidFill>
                  <a:srgbClr val="000000"/>
                </a:solidFill>
                <a:latin typeface="League Spartan Bold"/>
              </a:rPr>
              <a:t>2. “EXCEL ONLY DOES STRUCTURED DATA”</a:t>
            </a:r>
          </a:p>
        </p:txBody>
      </p:sp>
      <p:pic>
        <p:nvPicPr>
          <p:cNvPr id="4098" name="Picture 2" descr="Grid, Isolation, Table, Lamp, Beetle, Ladybug, Window">
            <a:extLst>
              <a:ext uri="{FF2B5EF4-FFF2-40B4-BE49-F238E27FC236}">
                <a16:creationId xmlns:a16="http://schemas.microsoft.com/office/drawing/2014/main" id="{44AE2A13-EBA4-4F07-8D67-3B76D0A846A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46241"/>
            <a:ext cx="10024449" cy="51897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493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2322" y="2322"/>
            <a:ext cx="2902170" cy="2897526"/>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sp>
        <p:nvSpPr>
          <p:cNvPr id="4" name="TextBox 4"/>
          <p:cNvSpPr txBox="1"/>
          <p:nvPr/>
        </p:nvSpPr>
        <p:spPr>
          <a:xfrm>
            <a:off x="1448763" y="2705100"/>
            <a:ext cx="8076237" cy="4417876"/>
          </a:xfrm>
          <a:prstGeom prst="rect">
            <a:avLst/>
          </a:prstGeom>
        </p:spPr>
        <p:txBody>
          <a:bodyPr wrap="square" lIns="0" tIns="0" rIns="0" bIns="0" rtlCol="0" anchor="t">
            <a:spAutoFit/>
          </a:bodyPr>
          <a:lstStyle/>
          <a:p>
            <a:pPr marL="721360" lvl="1" indent="-457200">
              <a:lnSpc>
                <a:spcPts val="3840"/>
              </a:lnSpc>
              <a:buFont typeface="Arial" panose="020B0604020202020204" pitchFamily="34" charset="0"/>
              <a:buChar char="•"/>
            </a:pPr>
            <a:r>
              <a:rPr lang="en-US" sz="5400" spc="160" dirty="0">
                <a:solidFill>
                  <a:srgbClr val="000000"/>
                </a:solidFill>
                <a:latin typeface="Gidole" panose="02000503000000000000" pitchFamily="50" charset="0"/>
              </a:rPr>
              <a:t>Access</a:t>
            </a:r>
          </a:p>
          <a:p>
            <a:pPr marL="721360" lvl="1" indent="-457200">
              <a:lnSpc>
                <a:spcPts val="3840"/>
              </a:lnSpc>
              <a:buFont typeface="Arial" panose="020B0604020202020204" pitchFamily="34" charset="0"/>
              <a:buChar char="•"/>
            </a:pPr>
            <a:endParaRPr lang="en-US" sz="5400" spc="160" dirty="0">
              <a:solidFill>
                <a:srgbClr val="000000"/>
              </a:solidFill>
              <a:latin typeface="Gidole" panose="02000503000000000000" pitchFamily="50" charset="0"/>
            </a:endParaRPr>
          </a:p>
          <a:p>
            <a:pPr marL="721360" lvl="1" indent="-457200">
              <a:lnSpc>
                <a:spcPts val="3840"/>
              </a:lnSpc>
              <a:buFont typeface="Arial" panose="020B0604020202020204" pitchFamily="34" charset="0"/>
              <a:buChar char="•"/>
            </a:pPr>
            <a:r>
              <a:rPr lang="en-US" sz="5400" spc="160" dirty="0">
                <a:solidFill>
                  <a:srgbClr val="000000"/>
                </a:solidFill>
                <a:latin typeface="Gidole" panose="02000503000000000000" pitchFamily="50" charset="0"/>
                <a:ea typeface="Roboto Mono" pitchFamily="2" charset="0"/>
              </a:rPr>
              <a:t>.txt</a:t>
            </a:r>
            <a:r>
              <a:rPr lang="en-US" sz="5400" spc="160" dirty="0">
                <a:solidFill>
                  <a:srgbClr val="000000"/>
                </a:solidFill>
                <a:latin typeface="Gidole" panose="02000503000000000000" pitchFamily="50" charset="0"/>
              </a:rPr>
              <a:t> and </a:t>
            </a:r>
            <a:r>
              <a:rPr lang="en-US" sz="5400" spc="160" dirty="0">
                <a:solidFill>
                  <a:srgbClr val="000000"/>
                </a:solidFill>
                <a:latin typeface="Gidole" panose="02000503000000000000" pitchFamily="50" charset="0"/>
                <a:ea typeface="Roboto Mono" pitchFamily="2" charset="0"/>
              </a:rPr>
              <a:t>.csv</a:t>
            </a:r>
            <a:r>
              <a:rPr lang="en-US" sz="5400" spc="160" dirty="0">
                <a:solidFill>
                  <a:srgbClr val="000000"/>
                </a:solidFill>
                <a:latin typeface="Gidole" panose="02000503000000000000" pitchFamily="50" charset="0"/>
              </a:rPr>
              <a:t> files</a:t>
            </a:r>
          </a:p>
          <a:p>
            <a:pPr marL="721360" lvl="1" indent="-457200">
              <a:lnSpc>
                <a:spcPts val="3840"/>
              </a:lnSpc>
              <a:buFont typeface="Arial" panose="020B0604020202020204" pitchFamily="34" charset="0"/>
              <a:buChar char="•"/>
            </a:pPr>
            <a:endParaRPr lang="en-US" sz="5400" spc="160" dirty="0">
              <a:solidFill>
                <a:srgbClr val="000000"/>
              </a:solidFill>
              <a:latin typeface="Gidole" panose="02000503000000000000" pitchFamily="50" charset="0"/>
            </a:endParaRPr>
          </a:p>
          <a:p>
            <a:pPr marL="721360" lvl="1" indent="-457200">
              <a:lnSpc>
                <a:spcPts val="3840"/>
              </a:lnSpc>
              <a:buFont typeface="Arial" panose="020B0604020202020204" pitchFamily="34" charset="0"/>
              <a:buChar char="•"/>
            </a:pPr>
            <a:r>
              <a:rPr lang="en-US" sz="5400" spc="160" dirty="0">
                <a:solidFill>
                  <a:srgbClr val="000000"/>
                </a:solidFill>
                <a:latin typeface="Gidole" panose="02000503000000000000" pitchFamily="50" charset="0"/>
              </a:rPr>
              <a:t>SQL Server &amp; other relational databases</a:t>
            </a:r>
          </a:p>
          <a:p>
            <a:pPr marL="721360" lvl="1" indent="-457200">
              <a:lnSpc>
                <a:spcPts val="3840"/>
              </a:lnSpc>
              <a:buFont typeface="Arial" panose="020B0604020202020204" pitchFamily="34" charset="0"/>
              <a:buChar char="•"/>
            </a:pPr>
            <a:endParaRPr lang="en-US" sz="5400" spc="160" dirty="0">
              <a:solidFill>
                <a:srgbClr val="000000"/>
              </a:solidFill>
              <a:latin typeface="Gidole" panose="02000503000000000000" pitchFamily="50" charset="0"/>
            </a:endParaRPr>
          </a:p>
          <a:p>
            <a:pPr marL="721360" lvl="1" indent="-457200">
              <a:lnSpc>
                <a:spcPts val="3840"/>
              </a:lnSpc>
              <a:buFont typeface="Arial" panose="020B0604020202020204" pitchFamily="34" charset="0"/>
              <a:buChar char="•"/>
            </a:pPr>
            <a:r>
              <a:rPr lang="en-US" sz="5400" spc="160" dirty="0">
                <a:solidFill>
                  <a:srgbClr val="000000"/>
                </a:solidFill>
                <a:latin typeface="Gidole" panose="02000503000000000000" pitchFamily="50" charset="0"/>
              </a:rPr>
              <a:t>XML, HTML &amp; Web data</a:t>
            </a:r>
            <a:br>
              <a:rPr lang="en-US" sz="4000" spc="160" dirty="0">
                <a:solidFill>
                  <a:srgbClr val="000000"/>
                </a:solidFill>
                <a:latin typeface="Gidole" panose="02000503000000000000" pitchFamily="50" charset="0"/>
              </a:rPr>
            </a:br>
            <a:endParaRPr lang="en-US" sz="4000" spc="160" dirty="0">
              <a:solidFill>
                <a:srgbClr val="000000"/>
              </a:solidFill>
              <a:latin typeface="Gidole" panose="02000503000000000000" pitchFamily="50" charset="0"/>
            </a:endParaRPr>
          </a:p>
        </p:txBody>
      </p:sp>
      <p:grpSp>
        <p:nvGrpSpPr>
          <p:cNvPr id="5" name="Group 5"/>
          <p:cNvGrpSpPr/>
          <p:nvPr/>
        </p:nvGrpSpPr>
        <p:grpSpPr>
          <a:xfrm rot="-5400000">
            <a:off x="15388265" y="7387265"/>
            <a:ext cx="2902057" cy="2897414"/>
            <a:chOff x="0" y="0"/>
            <a:chExt cx="6350000" cy="6339840"/>
          </a:xfrm>
        </p:grpSpPr>
        <p:sp>
          <p:nvSpPr>
            <p:cNvPr id="6" name="Freeform 6"/>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12" name="TextBox 4">
            <a:extLst>
              <a:ext uri="{FF2B5EF4-FFF2-40B4-BE49-F238E27FC236}">
                <a16:creationId xmlns:a16="http://schemas.microsoft.com/office/drawing/2014/main" id="{71BA053E-E136-4594-B75B-B9B532460B87}"/>
              </a:ext>
            </a:extLst>
          </p:cNvPr>
          <p:cNvSpPr txBox="1"/>
          <p:nvPr/>
        </p:nvSpPr>
        <p:spPr>
          <a:xfrm>
            <a:off x="9144000" y="2705100"/>
            <a:ext cx="8076237" cy="4385816"/>
          </a:xfrm>
          <a:prstGeom prst="rect">
            <a:avLst/>
          </a:prstGeom>
        </p:spPr>
        <p:txBody>
          <a:bodyPr wrap="square" lIns="0" tIns="0" rIns="0" bIns="0" rtlCol="0" anchor="t">
            <a:spAutoFit/>
          </a:bodyPr>
          <a:lstStyle/>
          <a:p>
            <a:pPr marL="721360" lvl="1" indent="-457200">
              <a:lnSpc>
                <a:spcPts val="3840"/>
              </a:lnSpc>
              <a:buFont typeface="Arial" panose="020B0604020202020204" pitchFamily="34" charset="0"/>
              <a:buChar char="•"/>
            </a:pPr>
            <a:r>
              <a:rPr lang="en-US" sz="5400" spc="160" dirty="0">
                <a:solidFill>
                  <a:srgbClr val="000000"/>
                </a:solidFill>
                <a:latin typeface="Gidole" panose="02000503000000000000" pitchFamily="50" charset="0"/>
              </a:rPr>
              <a:t>SharePoint</a:t>
            </a:r>
          </a:p>
          <a:p>
            <a:pPr marL="721360" lvl="1" indent="-457200">
              <a:lnSpc>
                <a:spcPts val="3840"/>
              </a:lnSpc>
              <a:buFont typeface="Arial" panose="020B0604020202020204" pitchFamily="34" charset="0"/>
              <a:buChar char="•"/>
            </a:pPr>
            <a:endParaRPr lang="en-US" sz="5400" spc="160" dirty="0">
              <a:solidFill>
                <a:srgbClr val="000000"/>
              </a:solidFill>
              <a:latin typeface="Gidole" panose="02000503000000000000" pitchFamily="50" charset="0"/>
            </a:endParaRPr>
          </a:p>
          <a:p>
            <a:pPr marL="721360" lvl="1" indent="-457200">
              <a:lnSpc>
                <a:spcPts val="3840"/>
              </a:lnSpc>
              <a:buFont typeface="Arial" panose="020B0604020202020204" pitchFamily="34" charset="0"/>
              <a:buChar char="•"/>
            </a:pPr>
            <a:r>
              <a:rPr lang="en-US" sz="5400" spc="160" dirty="0">
                <a:solidFill>
                  <a:srgbClr val="000000"/>
                </a:solidFill>
                <a:latin typeface="Gidole" panose="02000503000000000000" pitchFamily="50" charset="0"/>
              </a:rPr>
              <a:t>Hadoop</a:t>
            </a:r>
          </a:p>
          <a:p>
            <a:pPr marL="721360" lvl="1" indent="-457200">
              <a:lnSpc>
                <a:spcPts val="3840"/>
              </a:lnSpc>
              <a:buFont typeface="Arial" panose="020B0604020202020204" pitchFamily="34" charset="0"/>
              <a:buChar char="•"/>
            </a:pPr>
            <a:endParaRPr lang="en-US" sz="5400" spc="160" dirty="0">
              <a:solidFill>
                <a:srgbClr val="000000"/>
              </a:solidFill>
              <a:latin typeface="Gidole" panose="02000503000000000000" pitchFamily="50" charset="0"/>
            </a:endParaRPr>
          </a:p>
          <a:p>
            <a:pPr marL="721360" lvl="1" indent="-457200">
              <a:lnSpc>
                <a:spcPts val="3840"/>
              </a:lnSpc>
              <a:buFont typeface="Arial" panose="020B0604020202020204" pitchFamily="34" charset="0"/>
              <a:buChar char="•"/>
            </a:pPr>
            <a:r>
              <a:rPr lang="en-US" sz="5400" spc="160" dirty="0" err="1">
                <a:solidFill>
                  <a:srgbClr val="000000"/>
                </a:solidFill>
                <a:latin typeface="Gidole" panose="02000503000000000000" pitchFamily="50" charset="0"/>
              </a:rPr>
              <a:t>oData</a:t>
            </a:r>
            <a:endParaRPr lang="en-US" sz="5400" spc="160" dirty="0">
              <a:solidFill>
                <a:srgbClr val="000000"/>
              </a:solidFill>
              <a:latin typeface="Gidole" panose="02000503000000000000" pitchFamily="50" charset="0"/>
            </a:endParaRPr>
          </a:p>
          <a:p>
            <a:pPr marL="721360" lvl="1" indent="-457200">
              <a:lnSpc>
                <a:spcPts val="3840"/>
              </a:lnSpc>
              <a:buFont typeface="Arial" panose="020B0604020202020204" pitchFamily="34" charset="0"/>
              <a:buChar char="•"/>
            </a:pPr>
            <a:endParaRPr lang="en-US" sz="5400" spc="160" dirty="0">
              <a:solidFill>
                <a:srgbClr val="000000"/>
              </a:solidFill>
              <a:latin typeface="Gidole" panose="02000503000000000000" pitchFamily="50" charset="0"/>
            </a:endParaRPr>
          </a:p>
          <a:p>
            <a:pPr marL="721360" lvl="1" indent="-457200">
              <a:lnSpc>
                <a:spcPts val="3840"/>
              </a:lnSpc>
              <a:buFont typeface="Arial" panose="020B0604020202020204" pitchFamily="34" charset="0"/>
              <a:buChar char="•"/>
            </a:pPr>
            <a:r>
              <a:rPr lang="en-US" sz="5400" i="1" spc="160" dirty="0">
                <a:solidFill>
                  <a:srgbClr val="000000"/>
                </a:solidFill>
                <a:latin typeface="Gidole" panose="02000503000000000000" pitchFamily="50" charset="0"/>
              </a:rPr>
              <a:t>Combinations of the above…</a:t>
            </a:r>
            <a:br>
              <a:rPr lang="en-US" sz="4000" i="1" spc="160" dirty="0">
                <a:solidFill>
                  <a:srgbClr val="000000"/>
                </a:solidFill>
                <a:latin typeface="Gidole" panose="02000503000000000000" pitchFamily="50" charset="0"/>
              </a:rPr>
            </a:br>
            <a:endParaRPr lang="en-US" sz="4000" i="1" spc="160" dirty="0">
              <a:solidFill>
                <a:srgbClr val="000000"/>
              </a:solidFill>
              <a:latin typeface="Gidole" panose="02000503000000000000" pitchFamily="50" charset="0"/>
            </a:endParaRPr>
          </a:p>
        </p:txBody>
      </p:sp>
    </p:spTree>
    <p:extLst>
      <p:ext uri="{BB962C8B-B14F-4D97-AF65-F5344CB8AC3E}">
        <p14:creationId xmlns:p14="http://schemas.microsoft.com/office/powerpoint/2010/main" val="34268369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a:off x="-171365" y="5129474"/>
            <a:ext cx="18485333" cy="5157526"/>
          </a:xfrm>
          <a:prstGeom prst="rect">
            <a:avLst/>
          </a:prstGeom>
          <a:solidFill>
            <a:srgbClr val="CF3338"/>
          </a:solidFill>
        </p:spPr>
      </p:sp>
      <p:grpSp>
        <p:nvGrpSpPr>
          <p:cNvPr id="4" name="Group 4"/>
          <p:cNvGrpSpPr/>
          <p:nvPr/>
        </p:nvGrpSpPr>
        <p:grpSpPr>
          <a:xfrm>
            <a:off x="-188552" y="2733413"/>
            <a:ext cx="7565692" cy="7553587"/>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3031757" y="5143500"/>
            <a:ext cx="6063514" cy="5251003"/>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8077200" y="264557"/>
            <a:ext cx="9905999" cy="3462486"/>
          </a:xfrm>
          <a:prstGeom prst="rect">
            <a:avLst/>
          </a:prstGeom>
        </p:spPr>
        <p:txBody>
          <a:bodyPr wrap="square" lIns="0" tIns="0" rIns="0" bIns="0" rtlCol="0" anchor="t">
            <a:spAutoFit/>
          </a:bodyPr>
          <a:lstStyle/>
          <a:p>
            <a:pPr algn="r">
              <a:lnSpc>
                <a:spcPts val="9000"/>
              </a:lnSpc>
            </a:pPr>
            <a:r>
              <a:rPr lang="en-US" sz="7500" spc="375" dirty="0">
                <a:solidFill>
                  <a:srgbClr val="000000"/>
                </a:solidFill>
                <a:latin typeface="League Spartan Bold"/>
              </a:rPr>
              <a:t>3. “EXCEL CAN’T HANDLE LARGE DATASETS”</a:t>
            </a:r>
          </a:p>
        </p:txBody>
      </p:sp>
      <p:pic>
        <p:nvPicPr>
          <p:cNvPr id="5122" name="Picture 2" descr="Amphibian, Turtle, Animal, Armor, Blur, Close-Up">
            <a:extLst>
              <a:ext uri="{FF2B5EF4-FFF2-40B4-BE49-F238E27FC236}">
                <a16:creationId xmlns:a16="http://schemas.microsoft.com/office/drawing/2014/main" id="{A0B77E2E-EC01-4ADF-B86C-0B3D144BC00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50" y="0"/>
            <a:ext cx="7787387" cy="5175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93866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2322" y="2322"/>
            <a:ext cx="2902170" cy="2897526"/>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5" name="Group 5"/>
          <p:cNvGrpSpPr/>
          <p:nvPr/>
        </p:nvGrpSpPr>
        <p:grpSpPr>
          <a:xfrm rot="-5400000">
            <a:off x="15388265" y="7387265"/>
            <a:ext cx="2902057" cy="2897414"/>
            <a:chOff x="0" y="0"/>
            <a:chExt cx="6350000" cy="6339840"/>
          </a:xfrm>
        </p:grpSpPr>
        <p:sp>
          <p:nvSpPr>
            <p:cNvPr id="6" name="Freeform 6"/>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pic>
        <p:nvPicPr>
          <p:cNvPr id="8" name="Picture 7">
            <a:extLst>
              <a:ext uri="{FF2B5EF4-FFF2-40B4-BE49-F238E27FC236}">
                <a16:creationId xmlns:a16="http://schemas.microsoft.com/office/drawing/2014/main" id="{0F435F35-A152-4656-865B-6E8676432827}"/>
              </a:ext>
            </a:extLst>
          </p:cNvPr>
          <p:cNvPicPr>
            <a:picLocks noChangeAspect="1"/>
          </p:cNvPicPr>
          <p:nvPr/>
        </p:nvPicPr>
        <p:blipFill>
          <a:blip r:embed="rId4"/>
          <a:stretch>
            <a:fillRect/>
          </a:stretch>
        </p:blipFill>
        <p:spPr>
          <a:xfrm>
            <a:off x="2922926" y="719997"/>
            <a:ext cx="12954000" cy="8066881"/>
          </a:xfrm>
          <a:prstGeom prst="rect">
            <a:avLst/>
          </a:prstGeom>
        </p:spPr>
      </p:pic>
      <p:sp>
        <p:nvSpPr>
          <p:cNvPr id="9" name="TextBox 8">
            <a:extLst>
              <a:ext uri="{FF2B5EF4-FFF2-40B4-BE49-F238E27FC236}">
                <a16:creationId xmlns:a16="http://schemas.microsoft.com/office/drawing/2014/main" id="{A32A0BB2-F210-420B-8812-66FFB80B7279}"/>
              </a:ext>
            </a:extLst>
          </p:cNvPr>
          <p:cNvSpPr txBox="1"/>
          <p:nvPr/>
        </p:nvSpPr>
        <p:spPr>
          <a:xfrm>
            <a:off x="2897526" y="9258300"/>
            <a:ext cx="10515600" cy="461665"/>
          </a:xfrm>
          <a:prstGeom prst="rect">
            <a:avLst/>
          </a:prstGeom>
          <a:noFill/>
        </p:spPr>
        <p:txBody>
          <a:bodyPr wrap="square" rtlCol="0">
            <a:spAutoFit/>
          </a:bodyPr>
          <a:lstStyle/>
          <a:p>
            <a:r>
              <a:rPr lang="en-US" sz="2400" dirty="0">
                <a:latin typeface="Gidole" panose="02000503000000000000" pitchFamily="50" charset="0"/>
                <a:hlinkClick r:id="rId5"/>
              </a:rPr>
              <a:t>https://www.masterdataanalysis.com/ms-excel/analyzing-50-million-records-excel/</a:t>
            </a:r>
            <a:r>
              <a:rPr lang="en-US" sz="2400" dirty="0">
                <a:latin typeface="Gidole" panose="02000503000000000000" pitchFamily="50" charset="0"/>
              </a:rPr>
              <a:t>  </a:t>
            </a:r>
          </a:p>
        </p:txBody>
      </p:sp>
    </p:spTree>
    <p:extLst>
      <p:ext uri="{BB962C8B-B14F-4D97-AF65-F5344CB8AC3E}">
        <p14:creationId xmlns:p14="http://schemas.microsoft.com/office/powerpoint/2010/main" val="5708824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1095300"/>
          </a:xfrm>
          <a:prstGeom prst="rect">
            <a:avLst/>
          </a:prstGeom>
        </p:spPr>
        <p:txBody>
          <a:bodyPr lIns="0" tIns="0" rIns="0" bIns="0" rtlCol="0" anchor="t">
            <a:spAutoFit/>
          </a:bodyPr>
          <a:lstStyle/>
          <a:p>
            <a:pPr algn="r">
              <a:lnSpc>
                <a:spcPts val="9100"/>
              </a:lnSpc>
            </a:pPr>
            <a:r>
              <a:rPr lang="en-US" sz="6500" spc="195" dirty="0">
                <a:solidFill>
                  <a:srgbClr val="F2F0F4"/>
                </a:solidFill>
                <a:latin typeface="League Spartan Italics"/>
              </a:rPr>
              <a:t>What did we do before Power Query?</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228600" y="3848100"/>
            <a:ext cx="11353800" cy="1754326"/>
          </a:xfrm>
          <a:prstGeom prst="rect">
            <a:avLst/>
          </a:prstGeom>
          <a:noFill/>
        </p:spPr>
        <p:txBody>
          <a:bodyPr wrap="square" rtlCol="0">
            <a:spAutoFit/>
          </a:bodyPr>
          <a:lstStyle/>
          <a:p>
            <a:pPr marL="571500" indent="-571500">
              <a:buFont typeface="Arial" panose="020B0604020202020204" pitchFamily="34" charset="0"/>
              <a:buChar char="•"/>
            </a:pPr>
            <a:r>
              <a:rPr lang="en-US" sz="3600" dirty="0">
                <a:latin typeface="Gidole" panose="020B0604020202020204" charset="0"/>
              </a:rPr>
              <a:t>File: </a:t>
            </a:r>
            <a:r>
              <a:rPr lang="en-US" sz="3600" dirty="0">
                <a:latin typeface="Roboto Mono" pitchFamily="2" charset="0"/>
                <a:ea typeface="Roboto Mono" pitchFamily="2" charset="0"/>
                <a:hlinkClick r:id="rId4"/>
              </a:rPr>
              <a:t>wholesale-customers.xlsx</a:t>
            </a:r>
            <a:endParaRPr lang="en-US" sz="3600" dirty="0">
              <a:latin typeface="Roboto Mono" pitchFamily="2" charset="0"/>
              <a:ea typeface="Roboto Mono" pitchFamily="2" charset="0"/>
            </a:endParaRPr>
          </a:p>
          <a:p>
            <a:pPr marL="571500" indent="-571500">
              <a:buFont typeface="Arial" panose="020B0604020202020204" pitchFamily="34" charset="0"/>
              <a:buChar char="•"/>
            </a:pPr>
            <a:r>
              <a:rPr lang="en-US" sz="3600" dirty="0">
                <a:latin typeface="Gidole" panose="02000503000000000000" pitchFamily="50" charset="0"/>
                <a:ea typeface="Roboto Mono" pitchFamily="2" charset="0"/>
              </a:rPr>
              <a:t>How would you make this data “PivotTable-ready?”</a:t>
            </a:r>
          </a:p>
          <a:p>
            <a:pPr marL="571500" indent="-571500">
              <a:buFont typeface="Arial" panose="020B0604020202020204" pitchFamily="34" charset="0"/>
              <a:buChar char="•"/>
            </a:pPr>
            <a:endParaRPr lang="en-US" sz="3600" dirty="0">
              <a:latin typeface="Gidole" panose="020B0604020202020204" charset="0"/>
            </a:endParaRPr>
          </a:p>
        </p:txBody>
      </p:sp>
    </p:spTree>
    <p:extLst>
      <p:ext uri="{BB962C8B-B14F-4D97-AF65-F5344CB8AC3E}">
        <p14:creationId xmlns:p14="http://schemas.microsoft.com/office/powerpoint/2010/main" val="3385359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22698511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sp>
      <p:grpSp>
        <p:nvGrpSpPr>
          <p:cNvPr id="3" name="Group 3"/>
          <p:cNvGrpSpPr/>
          <p:nvPr/>
        </p:nvGrpSpPr>
        <p:grpSpPr>
          <a:xfrm>
            <a:off x="0" y="2733413"/>
            <a:ext cx="7565692" cy="755358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3031757" y="5143500"/>
            <a:ext cx="6063514" cy="5251003"/>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7666093" y="264557"/>
            <a:ext cx="9593207" cy="2308324"/>
          </a:xfrm>
          <a:prstGeom prst="rect">
            <a:avLst/>
          </a:prstGeom>
        </p:spPr>
        <p:txBody>
          <a:bodyPr wrap="square" lIns="0" tIns="0" rIns="0" bIns="0" rtlCol="0" anchor="t">
            <a:spAutoFit/>
          </a:bodyPr>
          <a:lstStyle/>
          <a:p>
            <a:pPr algn="r">
              <a:lnSpc>
                <a:spcPts val="9000"/>
              </a:lnSpc>
            </a:pPr>
            <a:r>
              <a:rPr lang="en-US" sz="7500" spc="375" dirty="0">
                <a:solidFill>
                  <a:srgbClr val="FFFFFF"/>
                </a:solidFill>
                <a:latin typeface="League Spartan Bold"/>
              </a:rPr>
              <a:t>2. WHAT MAKES DATA TIDY?</a:t>
            </a:r>
          </a:p>
        </p:txBody>
      </p:sp>
    </p:spTree>
    <p:extLst>
      <p:ext uri="{BB962C8B-B14F-4D97-AF65-F5344CB8AC3E}">
        <p14:creationId xmlns:p14="http://schemas.microsoft.com/office/powerpoint/2010/main" val="41445129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pic>
        <p:nvPicPr>
          <p:cNvPr id="6" name="Picture 5">
            <a:extLst>
              <a:ext uri="{FF2B5EF4-FFF2-40B4-BE49-F238E27FC236}">
                <a16:creationId xmlns:a16="http://schemas.microsoft.com/office/drawing/2014/main" id="{C4B813BD-696B-4A12-91AC-940AFF814005}"/>
              </a:ext>
            </a:extLst>
          </p:cNvPr>
          <p:cNvPicPr>
            <a:picLocks noChangeAspect="1"/>
          </p:cNvPicPr>
          <p:nvPr/>
        </p:nvPicPr>
        <p:blipFill>
          <a:blip r:embed="rId5"/>
          <a:stretch>
            <a:fillRect/>
          </a:stretch>
        </p:blipFill>
        <p:spPr>
          <a:xfrm>
            <a:off x="3581400" y="225875"/>
            <a:ext cx="11734800" cy="9863060"/>
          </a:xfrm>
          <a:prstGeom prst="rect">
            <a:avLst/>
          </a:prstGeom>
        </p:spPr>
      </p:pic>
    </p:spTree>
    <p:extLst>
      <p:ext uri="{BB962C8B-B14F-4D97-AF65-F5344CB8AC3E}">
        <p14:creationId xmlns:p14="http://schemas.microsoft.com/office/powerpoint/2010/main" val="29442118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F0ABFC9-51EF-4F72-9F12-19E2B2AAB087}"/>
              </a:ext>
            </a:extLst>
          </p:cNvPr>
          <p:cNvPicPr>
            <a:picLocks noChangeAspect="1"/>
          </p:cNvPicPr>
          <p:nvPr/>
        </p:nvPicPr>
        <p:blipFill>
          <a:blip r:embed="rId3"/>
          <a:stretch>
            <a:fillRect/>
          </a:stretch>
        </p:blipFill>
        <p:spPr>
          <a:xfrm>
            <a:off x="5333226" y="1789657"/>
            <a:ext cx="8781276" cy="8105794"/>
          </a:xfrm>
          <a:prstGeom prst="rect">
            <a:avLst/>
          </a:prstGeom>
        </p:spPr>
      </p:pic>
      <p:pic>
        <p:nvPicPr>
          <p:cNvPr id="8" name="Picture 8"/>
          <p:cNvPicPr>
            <a:picLocks noChangeAspect="1"/>
          </p:cNvPicPr>
          <p:nvPr/>
        </p:nvPicPr>
        <p:blipFill>
          <a:blip r:embed="rId4"/>
          <a:srcRect/>
          <a:stretch>
            <a:fillRect/>
          </a:stretch>
        </p:blipFill>
        <p:spPr>
          <a:xfrm>
            <a:off x="16459200" y="-99077"/>
            <a:ext cx="2005783" cy="1470490"/>
          </a:xfrm>
          <a:prstGeom prst="rect">
            <a:avLst/>
          </a:prstGeom>
        </p:spPr>
      </p:pic>
      <p:sp>
        <p:nvSpPr>
          <p:cNvPr id="9" name="TextBox 9"/>
          <p:cNvSpPr txBox="1"/>
          <p:nvPr/>
        </p:nvSpPr>
        <p:spPr>
          <a:xfrm>
            <a:off x="1208994" y="579839"/>
            <a:ext cx="93828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TIDY’S ORIGINS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5"/>
          <a:srcRect b="44190"/>
          <a:stretch>
            <a:fillRect/>
          </a:stretch>
        </p:blipFill>
        <p:spPr>
          <a:xfrm>
            <a:off x="16095120" y="9265255"/>
            <a:ext cx="2013122" cy="823680"/>
          </a:xfrm>
          <a:prstGeom prst="rect">
            <a:avLst/>
          </a:prstGeom>
        </p:spPr>
      </p:pic>
      <p:sp>
        <p:nvSpPr>
          <p:cNvPr id="2" name="TextBox 1">
            <a:extLst>
              <a:ext uri="{FF2B5EF4-FFF2-40B4-BE49-F238E27FC236}">
                <a16:creationId xmlns:a16="http://schemas.microsoft.com/office/drawing/2014/main" id="{628E2747-8866-4CA0-B7D5-A220D2E4ABD2}"/>
              </a:ext>
            </a:extLst>
          </p:cNvPr>
          <p:cNvSpPr txBox="1"/>
          <p:nvPr/>
        </p:nvSpPr>
        <p:spPr>
          <a:xfrm>
            <a:off x="217858" y="9677095"/>
            <a:ext cx="9144000" cy="523220"/>
          </a:xfrm>
          <a:prstGeom prst="rect">
            <a:avLst/>
          </a:prstGeom>
          <a:noFill/>
        </p:spPr>
        <p:txBody>
          <a:bodyPr wrap="square" rtlCol="0">
            <a:spAutoFit/>
          </a:bodyPr>
          <a:lstStyle/>
          <a:p>
            <a:r>
              <a:rPr lang="en-US" sz="2800" dirty="0">
                <a:latin typeface="Gidole" panose="02000503000000000000" pitchFamily="50" charset="0"/>
                <a:hlinkClick r:id="rId6"/>
              </a:rPr>
              <a:t>http://vita.had.co.nz/papers/tidy-data.pdf</a:t>
            </a:r>
            <a:r>
              <a:rPr lang="en-US" sz="2800" dirty="0">
                <a:latin typeface="Gidole" panose="02000503000000000000" pitchFamily="50" charset="0"/>
              </a:rPr>
              <a:t>  </a:t>
            </a:r>
          </a:p>
        </p:txBody>
      </p:sp>
    </p:spTree>
    <p:extLst>
      <p:ext uri="{BB962C8B-B14F-4D97-AF65-F5344CB8AC3E}">
        <p14:creationId xmlns:p14="http://schemas.microsoft.com/office/powerpoint/2010/main" val="9944450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OBSERVATIONS AND VARIABLES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838200" y="2857500"/>
            <a:ext cx="12877800" cy="1323439"/>
          </a:xfrm>
          <a:prstGeom prst="rect">
            <a:avLst/>
          </a:prstGeom>
          <a:noFill/>
        </p:spPr>
        <p:txBody>
          <a:bodyPr wrap="square" rtlCol="0">
            <a:spAutoFit/>
          </a:bodyPr>
          <a:lstStyle/>
          <a:p>
            <a:r>
              <a:rPr lang="en-US" sz="4000" b="1" dirty="0">
                <a:latin typeface="Gidole" panose="02000503000000000000" pitchFamily="50" charset="0"/>
              </a:rPr>
              <a:t>Observation: </a:t>
            </a:r>
            <a:r>
              <a:rPr lang="en-US" sz="4000" dirty="0">
                <a:latin typeface="Gidole" panose="02000503000000000000" pitchFamily="50" charset="0"/>
              </a:rPr>
              <a:t>The unit that was measured</a:t>
            </a:r>
          </a:p>
          <a:p>
            <a:r>
              <a:rPr lang="en-US" sz="4000" b="1" dirty="0">
                <a:latin typeface="Gidole" panose="02000503000000000000" pitchFamily="50" charset="0"/>
              </a:rPr>
              <a:t>Variable: </a:t>
            </a:r>
            <a:r>
              <a:rPr lang="en-US" sz="4000" dirty="0">
                <a:latin typeface="Gidole" panose="02000503000000000000" pitchFamily="50" charset="0"/>
              </a:rPr>
              <a:t>What was measured</a:t>
            </a:r>
          </a:p>
        </p:txBody>
      </p:sp>
    </p:spTree>
    <p:extLst>
      <p:ext uri="{BB962C8B-B14F-4D97-AF65-F5344CB8AC3E}">
        <p14:creationId xmlns:p14="http://schemas.microsoft.com/office/powerpoint/2010/main" val="7437530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11158" r="16875"/>
          <a:stretch>
            <a:fillRect/>
          </a:stretch>
        </p:blipFill>
        <p:spPr>
          <a:xfrm>
            <a:off x="0" y="0"/>
            <a:ext cx="7565692" cy="10612298"/>
          </a:xfrm>
          <a:prstGeom prst="rect">
            <a:avLst/>
          </a:prstGeom>
        </p:spPr>
      </p:pic>
      <p:sp>
        <p:nvSpPr>
          <p:cNvPr id="3" name="AutoShape 3"/>
          <p:cNvSpPr/>
          <p:nvPr/>
        </p:nvSpPr>
        <p:spPr>
          <a:xfrm>
            <a:off x="7565692" y="3304848"/>
            <a:ext cx="10820975" cy="7070413"/>
          </a:xfrm>
          <a:prstGeom prst="rect">
            <a:avLst/>
          </a:prstGeom>
          <a:solidFill>
            <a:srgbClr val="3D3935">
              <a:alpha val="19607"/>
            </a:srgbClr>
          </a:solidFill>
        </p:spPr>
      </p:sp>
      <p:grpSp>
        <p:nvGrpSpPr>
          <p:cNvPr id="4" name="Group 4"/>
          <p:cNvGrpSpPr/>
          <p:nvPr/>
        </p:nvGrpSpPr>
        <p:grpSpPr>
          <a:xfrm>
            <a:off x="0" y="5689091"/>
            <a:ext cx="3782846" cy="4597909"/>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2926980" y="7657663"/>
            <a:ext cx="4542492" cy="3933798"/>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grpSp>
        <p:nvGrpSpPr>
          <p:cNvPr id="8" name="Group 8"/>
          <p:cNvGrpSpPr/>
          <p:nvPr/>
        </p:nvGrpSpPr>
        <p:grpSpPr>
          <a:xfrm>
            <a:off x="8367928" y="1155137"/>
            <a:ext cx="9556398" cy="8681703"/>
            <a:chOff x="0" y="0"/>
            <a:chExt cx="12741864" cy="11575604"/>
          </a:xfrm>
        </p:grpSpPr>
        <p:sp>
          <p:nvSpPr>
            <p:cNvPr id="9" name="TextBox 9"/>
            <p:cNvSpPr txBox="1"/>
            <p:nvPr/>
          </p:nvSpPr>
          <p:spPr>
            <a:xfrm>
              <a:off x="0" y="-133350"/>
              <a:ext cx="12741864" cy="1449917"/>
            </a:xfrm>
            <a:prstGeom prst="rect">
              <a:avLst/>
            </a:prstGeom>
          </p:spPr>
          <p:txBody>
            <a:bodyPr lIns="0" tIns="0" rIns="0" bIns="0" rtlCol="0" anchor="t">
              <a:spAutoFit/>
            </a:bodyPr>
            <a:lstStyle/>
            <a:p>
              <a:pPr algn="r">
                <a:lnSpc>
                  <a:spcPts val="9100"/>
                </a:lnSpc>
              </a:pPr>
              <a:r>
                <a:rPr lang="en-US" sz="6500" spc="195">
                  <a:solidFill>
                    <a:srgbClr val="000000"/>
                  </a:solidFill>
                  <a:latin typeface="League Spartan Italics"/>
                </a:rPr>
                <a:t>George Mount</a:t>
              </a:r>
            </a:p>
          </p:txBody>
        </p:sp>
        <p:sp>
          <p:nvSpPr>
            <p:cNvPr id="10" name="TextBox 10"/>
            <p:cNvSpPr txBox="1"/>
            <p:nvPr/>
          </p:nvSpPr>
          <p:spPr>
            <a:xfrm>
              <a:off x="0" y="1717229"/>
              <a:ext cx="12741864" cy="9858375"/>
            </a:xfrm>
            <a:prstGeom prst="rect">
              <a:avLst/>
            </a:prstGeom>
          </p:spPr>
          <p:txBody>
            <a:bodyPr lIns="0" tIns="0" rIns="0" bIns="0" rtlCol="0" anchor="t">
              <a:spAutoFit/>
            </a:bodyPr>
            <a:lstStyle/>
            <a:p>
              <a:pPr algn="r">
                <a:lnSpc>
                  <a:spcPts val="4500"/>
                </a:lnSpc>
              </a:pPr>
              <a:r>
                <a:rPr lang="en-US" sz="3000" spc="30" dirty="0">
                  <a:solidFill>
                    <a:srgbClr val="000000"/>
                  </a:solidFill>
                  <a:latin typeface="Gidole"/>
                </a:rPr>
                <a:t>Data Analyst &amp; Educator at Stringfest Analytics</a:t>
              </a:r>
            </a:p>
            <a:p>
              <a:pPr algn="r">
                <a:lnSpc>
                  <a:spcPts val="4500"/>
                </a:lnSpc>
              </a:pPr>
              <a:endParaRPr lang="en-US" sz="3000" spc="30" dirty="0">
                <a:solidFill>
                  <a:srgbClr val="000000"/>
                </a:solidFill>
                <a:latin typeface="Gidole"/>
              </a:endParaRPr>
            </a:p>
            <a:p>
              <a:pPr algn="r">
                <a:lnSpc>
                  <a:spcPts val="4500"/>
                </a:lnSpc>
              </a:pPr>
              <a:r>
                <a:rPr lang="en-US" sz="3000" spc="30" dirty="0">
                  <a:solidFill>
                    <a:srgbClr val="000000"/>
                  </a:solidFill>
                  <a:latin typeface="Gidole"/>
                </a:rPr>
                <a:t>George works as an independent analyst and data analytics educator with the goal to help clients manage their data so they think more creatively. He serves as a technical expert and lead curriculum developer for </a:t>
              </a:r>
              <a:r>
                <a:rPr lang="en-US" sz="3000" spc="30" dirty="0" err="1">
                  <a:solidFill>
                    <a:srgbClr val="000000"/>
                  </a:solidFill>
                  <a:latin typeface="Gidole"/>
                </a:rPr>
                <a:t>Thinkful’s</a:t>
              </a:r>
              <a:r>
                <a:rPr lang="en-US" sz="3000" spc="30" dirty="0">
                  <a:solidFill>
                    <a:srgbClr val="000000"/>
                  </a:solidFill>
                  <a:latin typeface="Gidole"/>
                </a:rPr>
                <a:t> data analytics program and is the instructor of the DataCamp course “Survey and Measure Development in R.” </a:t>
              </a:r>
            </a:p>
            <a:p>
              <a:pPr algn="r">
                <a:lnSpc>
                  <a:spcPts val="4500"/>
                </a:lnSpc>
              </a:pPr>
              <a:endParaRPr lang="en-US" sz="3000" spc="30" dirty="0">
                <a:solidFill>
                  <a:srgbClr val="000000"/>
                </a:solidFill>
                <a:latin typeface="Gidole"/>
              </a:endParaRPr>
            </a:p>
            <a:p>
              <a:pPr algn="r">
                <a:lnSpc>
                  <a:spcPts val="4500"/>
                </a:lnSpc>
              </a:pPr>
              <a:r>
                <a:rPr lang="en-US" sz="3000" spc="30" dirty="0">
                  <a:solidFill>
                    <a:srgbClr val="000000"/>
                  </a:solidFill>
                  <a:latin typeface="Gidole"/>
                </a:rPr>
                <a:t>George blogs about data, innovation, and career development at georgejmount.com. He holds a master’s degree in information systems with a certificate of achievement in quantitative methods from Case Western Reserve University</a:t>
              </a: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838200" y="2857500"/>
            <a:ext cx="12877800" cy="707886"/>
          </a:xfrm>
          <a:prstGeom prst="rect">
            <a:avLst/>
          </a:prstGeom>
          <a:noFill/>
        </p:spPr>
        <p:txBody>
          <a:bodyPr wrap="square" rtlCol="0">
            <a:spAutoFit/>
          </a:bodyPr>
          <a:lstStyle/>
          <a:p>
            <a:r>
              <a:rPr lang="en-US" sz="4000" dirty="0">
                <a:latin typeface="Gidole" panose="02000503000000000000" pitchFamily="50" charset="0"/>
              </a:rPr>
              <a:t>Which attributes are observations, and which are variables?</a:t>
            </a:r>
          </a:p>
        </p:txBody>
      </p:sp>
      <p:graphicFrame>
        <p:nvGraphicFramePr>
          <p:cNvPr id="3" name="Table 3">
            <a:extLst>
              <a:ext uri="{FF2B5EF4-FFF2-40B4-BE49-F238E27FC236}">
                <a16:creationId xmlns:a16="http://schemas.microsoft.com/office/drawing/2014/main" id="{1624826F-CEB5-4E55-A20A-041131375478}"/>
              </a:ext>
            </a:extLst>
          </p:cNvPr>
          <p:cNvGraphicFramePr>
            <a:graphicFrameLocks noGrp="1"/>
          </p:cNvGraphicFramePr>
          <p:nvPr>
            <p:extLst>
              <p:ext uri="{D42A27DB-BD31-4B8C-83A1-F6EECF244321}">
                <p14:modId xmlns:p14="http://schemas.microsoft.com/office/powerpoint/2010/main" val="3143318451"/>
              </p:ext>
            </p:extLst>
          </p:nvPr>
        </p:nvGraphicFramePr>
        <p:xfrm>
          <a:off x="3048000" y="4381500"/>
          <a:ext cx="12192000" cy="3048000"/>
        </p:xfrm>
        <a:graphic>
          <a:graphicData uri="http://schemas.openxmlformats.org/drawingml/2006/table">
            <a:tbl>
              <a:tblPr firstRow="1" bandRow="1">
                <a:tableStyleId>{21E4AEA4-8DFA-4A89-87EB-49C32662AFE0}</a:tableStyleId>
              </a:tblPr>
              <a:tblGrid>
                <a:gridCol w="6096000">
                  <a:extLst>
                    <a:ext uri="{9D8B030D-6E8A-4147-A177-3AD203B41FA5}">
                      <a16:colId xmlns:a16="http://schemas.microsoft.com/office/drawing/2014/main" val="1176473509"/>
                    </a:ext>
                  </a:extLst>
                </a:gridCol>
                <a:gridCol w="6096000">
                  <a:extLst>
                    <a:ext uri="{9D8B030D-6E8A-4147-A177-3AD203B41FA5}">
                      <a16:colId xmlns:a16="http://schemas.microsoft.com/office/drawing/2014/main" val="1904879231"/>
                    </a:ext>
                  </a:extLst>
                </a:gridCol>
              </a:tblGrid>
              <a:tr h="0">
                <a:tc>
                  <a:txBody>
                    <a:bodyPr/>
                    <a:lstStyle/>
                    <a:p>
                      <a:r>
                        <a:rPr lang="en-US" sz="4400" b="0" dirty="0">
                          <a:latin typeface="Gidole" panose="02000503000000000000" pitchFamily="50" charset="0"/>
                        </a:rPr>
                        <a:t>Attribute</a:t>
                      </a:r>
                    </a:p>
                  </a:txBody>
                  <a:tcPr/>
                </a:tc>
                <a:tc>
                  <a:txBody>
                    <a:bodyPr/>
                    <a:lstStyle/>
                    <a:p>
                      <a:r>
                        <a:rPr lang="en-US" sz="4400" b="0" dirty="0">
                          <a:latin typeface="Gidole" panose="02000503000000000000" pitchFamily="50" charset="0"/>
                        </a:rPr>
                        <a:t>Observation or variable? </a:t>
                      </a:r>
                    </a:p>
                  </a:txBody>
                  <a:tcPr/>
                </a:tc>
                <a:extLst>
                  <a:ext uri="{0D108BD9-81ED-4DB2-BD59-A6C34878D82A}">
                    <a16:rowId xmlns:a16="http://schemas.microsoft.com/office/drawing/2014/main" val="3541774429"/>
                  </a:ext>
                </a:extLst>
              </a:tr>
              <a:tr h="370840">
                <a:tc>
                  <a:txBody>
                    <a:bodyPr/>
                    <a:lstStyle/>
                    <a:p>
                      <a:r>
                        <a:rPr lang="en-US" sz="4400" b="0" dirty="0">
                          <a:latin typeface="Gidole" panose="02000503000000000000" pitchFamily="50" charset="0"/>
                        </a:rPr>
                        <a:t>Store #</a:t>
                      </a:r>
                    </a:p>
                  </a:txBody>
                  <a:tcPr/>
                </a:tc>
                <a:tc>
                  <a:txBody>
                    <a:bodyPr/>
                    <a:lstStyle/>
                    <a:p>
                      <a:endParaRPr lang="en-US" sz="4400" b="0">
                        <a:latin typeface="Gidole" panose="02000503000000000000" pitchFamily="50" charset="0"/>
                      </a:endParaRPr>
                    </a:p>
                  </a:txBody>
                  <a:tcPr/>
                </a:tc>
                <a:extLst>
                  <a:ext uri="{0D108BD9-81ED-4DB2-BD59-A6C34878D82A}">
                    <a16:rowId xmlns:a16="http://schemas.microsoft.com/office/drawing/2014/main" val="3549183342"/>
                  </a:ext>
                </a:extLst>
              </a:tr>
              <a:tr h="370840">
                <a:tc>
                  <a:txBody>
                    <a:bodyPr/>
                    <a:lstStyle/>
                    <a:p>
                      <a:r>
                        <a:rPr lang="en-US" sz="4400" b="0" dirty="0">
                          <a:latin typeface="Gidole" panose="02000503000000000000" pitchFamily="50" charset="0"/>
                        </a:rPr>
                        <a:t>Month</a:t>
                      </a:r>
                    </a:p>
                  </a:txBody>
                  <a:tcPr/>
                </a:tc>
                <a:tc>
                  <a:txBody>
                    <a:bodyPr/>
                    <a:lstStyle/>
                    <a:p>
                      <a:endParaRPr lang="en-US" sz="4400" b="0">
                        <a:latin typeface="Gidole" panose="02000503000000000000" pitchFamily="50" charset="0"/>
                      </a:endParaRPr>
                    </a:p>
                  </a:txBody>
                  <a:tcPr/>
                </a:tc>
                <a:extLst>
                  <a:ext uri="{0D108BD9-81ED-4DB2-BD59-A6C34878D82A}">
                    <a16:rowId xmlns:a16="http://schemas.microsoft.com/office/drawing/2014/main" val="1665501883"/>
                  </a:ext>
                </a:extLst>
              </a:tr>
              <a:tr h="370840">
                <a:tc>
                  <a:txBody>
                    <a:bodyPr/>
                    <a:lstStyle/>
                    <a:p>
                      <a:r>
                        <a:rPr lang="en-US" sz="4400" b="0" dirty="0">
                          <a:latin typeface="Gidole" panose="02000503000000000000" pitchFamily="50" charset="0"/>
                        </a:rPr>
                        <a:t>Sales</a:t>
                      </a:r>
                    </a:p>
                  </a:txBody>
                  <a:tcPr/>
                </a:tc>
                <a:tc>
                  <a:txBody>
                    <a:bodyPr/>
                    <a:lstStyle/>
                    <a:p>
                      <a:endParaRPr lang="en-US" sz="4400" b="0" dirty="0">
                        <a:latin typeface="Gidole" panose="02000503000000000000" pitchFamily="50" charset="0"/>
                      </a:endParaRPr>
                    </a:p>
                  </a:txBody>
                  <a:tcPr/>
                </a:tc>
                <a:extLst>
                  <a:ext uri="{0D108BD9-81ED-4DB2-BD59-A6C34878D82A}">
                    <a16:rowId xmlns:a16="http://schemas.microsoft.com/office/drawing/2014/main" val="79506210"/>
                  </a:ext>
                </a:extLst>
              </a:tr>
            </a:tbl>
          </a:graphicData>
        </a:graphic>
      </p:graphicFrame>
    </p:spTree>
    <p:extLst>
      <p:ext uri="{BB962C8B-B14F-4D97-AF65-F5344CB8AC3E}">
        <p14:creationId xmlns:p14="http://schemas.microsoft.com/office/powerpoint/2010/main" val="24439655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838200" y="2857500"/>
            <a:ext cx="12877800" cy="707886"/>
          </a:xfrm>
          <a:prstGeom prst="rect">
            <a:avLst/>
          </a:prstGeom>
          <a:noFill/>
        </p:spPr>
        <p:txBody>
          <a:bodyPr wrap="square" rtlCol="0">
            <a:spAutoFit/>
          </a:bodyPr>
          <a:lstStyle/>
          <a:p>
            <a:r>
              <a:rPr lang="en-US" sz="4000" dirty="0">
                <a:latin typeface="Gidole" panose="02000503000000000000" pitchFamily="50" charset="0"/>
              </a:rPr>
              <a:t>Which attributes are observations, and which are variables?</a:t>
            </a:r>
          </a:p>
        </p:txBody>
      </p:sp>
      <p:graphicFrame>
        <p:nvGraphicFramePr>
          <p:cNvPr id="3" name="Table 3">
            <a:extLst>
              <a:ext uri="{FF2B5EF4-FFF2-40B4-BE49-F238E27FC236}">
                <a16:creationId xmlns:a16="http://schemas.microsoft.com/office/drawing/2014/main" id="{1624826F-CEB5-4E55-A20A-041131375478}"/>
              </a:ext>
            </a:extLst>
          </p:cNvPr>
          <p:cNvGraphicFramePr>
            <a:graphicFrameLocks noGrp="1"/>
          </p:cNvGraphicFramePr>
          <p:nvPr>
            <p:extLst>
              <p:ext uri="{D42A27DB-BD31-4B8C-83A1-F6EECF244321}">
                <p14:modId xmlns:p14="http://schemas.microsoft.com/office/powerpoint/2010/main" val="167679126"/>
              </p:ext>
            </p:extLst>
          </p:nvPr>
        </p:nvGraphicFramePr>
        <p:xfrm>
          <a:off x="3048000" y="4381500"/>
          <a:ext cx="12192000" cy="3048000"/>
        </p:xfrm>
        <a:graphic>
          <a:graphicData uri="http://schemas.openxmlformats.org/drawingml/2006/table">
            <a:tbl>
              <a:tblPr firstRow="1" bandRow="1">
                <a:tableStyleId>{21E4AEA4-8DFA-4A89-87EB-49C32662AFE0}</a:tableStyleId>
              </a:tblPr>
              <a:tblGrid>
                <a:gridCol w="6096000">
                  <a:extLst>
                    <a:ext uri="{9D8B030D-6E8A-4147-A177-3AD203B41FA5}">
                      <a16:colId xmlns:a16="http://schemas.microsoft.com/office/drawing/2014/main" val="1176473509"/>
                    </a:ext>
                  </a:extLst>
                </a:gridCol>
                <a:gridCol w="6096000">
                  <a:extLst>
                    <a:ext uri="{9D8B030D-6E8A-4147-A177-3AD203B41FA5}">
                      <a16:colId xmlns:a16="http://schemas.microsoft.com/office/drawing/2014/main" val="1904879231"/>
                    </a:ext>
                  </a:extLst>
                </a:gridCol>
              </a:tblGrid>
              <a:tr h="0">
                <a:tc>
                  <a:txBody>
                    <a:bodyPr/>
                    <a:lstStyle/>
                    <a:p>
                      <a:r>
                        <a:rPr lang="en-US" sz="4400" b="0" dirty="0">
                          <a:latin typeface="Gidole" panose="02000503000000000000" pitchFamily="50" charset="0"/>
                        </a:rPr>
                        <a:t>Attribute</a:t>
                      </a:r>
                    </a:p>
                  </a:txBody>
                  <a:tcPr/>
                </a:tc>
                <a:tc>
                  <a:txBody>
                    <a:bodyPr/>
                    <a:lstStyle/>
                    <a:p>
                      <a:r>
                        <a:rPr lang="en-US" sz="4400" b="0" dirty="0">
                          <a:latin typeface="Gidole" panose="02000503000000000000" pitchFamily="50" charset="0"/>
                        </a:rPr>
                        <a:t>Observation or variable? </a:t>
                      </a:r>
                    </a:p>
                  </a:txBody>
                  <a:tcPr/>
                </a:tc>
                <a:extLst>
                  <a:ext uri="{0D108BD9-81ED-4DB2-BD59-A6C34878D82A}">
                    <a16:rowId xmlns:a16="http://schemas.microsoft.com/office/drawing/2014/main" val="3541774429"/>
                  </a:ext>
                </a:extLst>
              </a:tr>
              <a:tr h="370840">
                <a:tc>
                  <a:txBody>
                    <a:bodyPr/>
                    <a:lstStyle/>
                    <a:p>
                      <a:r>
                        <a:rPr lang="en-US" sz="4400" b="0" dirty="0">
                          <a:latin typeface="Gidole" panose="02000503000000000000" pitchFamily="50" charset="0"/>
                        </a:rPr>
                        <a:t>Store #</a:t>
                      </a:r>
                    </a:p>
                  </a:txBody>
                  <a:tcPr/>
                </a:tc>
                <a:tc>
                  <a:txBody>
                    <a:bodyPr/>
                    <a:lstStyle/>
                    <a:p>
                      <a:r>
                        <a:rPr lang="en-US" sz="4400" b="0" dirty="0">
                          <a:latin typeface="Gidole" panose="02000503000000000000" pitchFamily="50" charset="0"/>
                        </a:rPr>
                        <a:t>Observation</a:t>
                      </a:r>
                    </a:p>
                  </a:txBody>
                  <a:tcPr/>
                </a:tc>
                <a:extLst>
                  <a:ext uri="{0D108BD9-81ED-4DB2-BD59-A6C34878D82A}">
                    <a16:rowId xmlns:a16="http://schemas.microsoft.com/office/drawing/2014/main" val="3549183342"/>
                  </a:ext>
                </a:extLst>
              </a:tr>
              <a:tr h="370840">
                <a:tc>
                  <a:txBody>
                    <a:bodyPr/>
                    <a:lstStyle/>
                    <a:p>
                      <a:r>
                        <a:rPr lang="en-US" sz="4400" b="0" dirty="0">
                          <a:latin typeface="Gidole" panose="02000503000000000000" pitchFamily="50" charset="0"/>
                        </a:rPr>
                        <a:t>Month</a:t>
                      </a:r>
                    </a:p>
                  </a:txBody>
                  <a:tcPr/>
                </a:tc>
                <a:tc>
                  <a:txBody>
                    <a:bodyPr/>
                    <a:lstStyle/>
                    <a:p>
                      <a:r>
                        <a:rPr lang="en-US" sz="4400" b="0" dirty="0">
                          <a:latin typeface="Gidole" panose="02000503000000000000" pitchFamily="50" charset="0"/>
                        </a:rPr>
                        <a:t>Observation</a:t>
                      </a:r>
                    </a:p>
                  </a:txBody>
                  <a:tcPr/>
                </a:tc>
                <a:extLst>
                  <a:ext uri="{0D108BD9-81ED-4DB2-BD59-A6C34878D82A}">
                    <a16:rowId xmlns:a16="http://schemas.microsoft.com/office/drawing/2014/main" val="1665501883"/>
                  </a:ext>
                </a:extLst>
              </a:tr>
              <a:tr h="370840">
                <a:tc>
                  <a:txBody>
                    <a:bodyPr/>
                    <a:lstStyle/>
                    <a:p>
                      <a:r>
                        <a:rPr lang="en-US" sz="4400" b="0" dirty="0">
                          <a:latin typeface="Gidole" panose="02000503000000000000" pitchFamily="50" charset="0"/>
                        </a:rPr>
                        <a:t>Sales</a:t>
                      </a:r>
                    </a:p>
                  </a:txBody>
                  <a:tcPr/>
                </a:tc>
                <a:tc>
                  <a:txBody>
                    <a:bodyPr/>
                    <a:lstStyle/>
                    <a:p>
                      <a:r>
                        <a:rPr lang="en-US" sz="4400" b="0" dirty="0">
                          <a:latin typeface="Gidole" panose="02000503000000000000" pitchFamily="50" charset="0"/>
                        </a:rPr>
                        <a:t>Variable</a:t>
                      </a:r>
                    </a:p>
                  </a:txBody>
                  <a:tcPr/>
                </a:tc>
                <a:extLst>
                  <a:ext uri="{0D108BD9-81ED-4DB2-BD59-A6C34878D82A}">
                    <a16:rowId xmlns:a16="http://schemas.microsoft.com/office/drawing/2014/main" val="79506210"/>
                  </a:ext>
                </a:extLst>
              </a:tr>
            </a:tbl>
          </a:graphicData>
        </a:graphic>
      </p:graphicFrame>
    </p:spTree>
    <p:extLst>
      <p:ext uri="{BB962C8B-B14F-4D97-AF65-F5344CB8AC3E}">
        <p14:creationId xmlns:p14="http://schemas.microsoft.com/office/powerpoint/2010/main" val="8185637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WHAT MAKES DATA TIDY?</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pic>
        <p:nvPicPr>
          <p:cNvPr id="6" name="Picture 5">
            <a:extLst>
              <a:ext uri="{FF2B5EF4-FFF2-40B4-BE49-F238E27FC236}">
                <a16:creationId xmlns:a16="http://schemas.microsoft.com/office/drawing/2014/main" id="{001D856E-4016-44BC-BEEC-6F8D6F0D67C4}"/>
              </a:ext>
            </a:extLst>
          </p:cNvPr>
          <p:cNvPicPr>
            <a:picLocks noChangeAspect="1"/>
          </p:cNvPicPr>
          <p:nvPr/>
        </p:nvPicPr>
        <p:blipFill>
          <a:blip r:embed="rId5"/>
          <a:stretch>
            <a:fillRect/>
          </a:stretch>
        </p:blipFill>
        <p:spPr>
          <a:xfrm>
            <a:off x="2209800" y="2095500"/>
            <a:ext cx="13451235" cy="7169755"/>
          </a:xfrm>
          <a:prstGeom prst="rect">
            <a:avLst/>
          </a:prstGeom>
        </p:spPr>
      </p:pic>
    </p:spTree>
    <p:extLst>
      <p:ext uri="{BB962C8B-B14F-4D97-AF65-F5344CB8AC3E}">
        <p14:creationId xmlns:p14="http://schemas.microsoft.com/office/powerpoint/2010/main" val="18348684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857250" y="1943100"/>
            <a:ext cx="12877800" cy="1323439"/>
          </a:xfrm>
          <a:prstGeom prst="rect">
            <a:avLst/>
          </a:prstGeom>
          <a:noFill/>
        </p:spPr>
        <p:txBody>
          <a:bodyPr wrap="square" rtlCol="0">
            <a:spAutoFit/>
          </a:bodyPr>
          <a:lstStyle/>
          <a:p>
            <a:r>
              <a:rPr lang="en-US" sz="4000" dirty="0">
                <a:latin typeface="Gidole" panose="02000503000000000000" pitchFamily="50" charset="0"/>
              </a:rPr>
              <a:t>How would we tidy this dataset? </a:t>
            </a:r>
          </a:p>
          <a:p>
            <a:r>
              <a:rPr lang="en-US" sz="4000" i="1" dirty="0">
                <a:latin typeface="Gidole" panose="02000503000000000000" pitchFamily="50" charset="0"/>
              </a:rPr>
              <a:t>(Don’t do, just think)</a:t>
            </a:r>
            <a:r>
              <a:rPr lang="en-US" sz="4000" dirty="0">
                <a:latin typeface="Gidole" panose="02000503000000000000" pitchFamily="50" charset="0"/>
              </a:rPr>
              <a:t> </a:t>
            </a:r>
          </a:p>
        </p:txBody>
      </p:sp>
      <p:pic>
        <p:nvPicPr>
          <p:cNvPr id="7" name="Picture 6">
            <a:extLst>
              <a:ext uri="{FF2B5EF4-FFF2-40B4-BE49-F238E27FC236}">
                <a16:creationId xmlns:a16="http://schemas.microsoft.com/office/drawing/2014/main" id="{C22717BD-3FCB-4FE0-9323-D9134B63F52A}"/>
              </a:ext>
            </a:extLst>
          </p:cNvPr>
          <p:cNvPicPr>
            <a:picLocks noChangeAspect="1"/>
          </p:cNvPicPr>
          <p:nvPr/>
        </p:nvPicPr>
        <p:blipFill>
          <a:blip r:embed="rId5"/>
          <a:stretch>
            <a:fillRect/>
          </a:stretch>
        </p:blipFill>
        <p:spPr>
          <a:xfrm>
            <a:off x="9372600" y="419100"/>
            <a:ext cx="7498595" cy="9010634"/>
          </a:xfrm>
          <a:prstGeom prst="rect">
            <a:avLst/>
          </a:prstGeom>
        </p:spPr>
      </p:pic>
    </p:spTree>
    <p:extLst>
      <p:ext uri="{BB962C8B-B14F-4D97-AF65-F5344CB8AC3E}">
        <p14:creationId xmlns:p14="http://schemas.microsoft.com/office/powerpoint/2010/main" val="12725408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SOLUTION</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pic>
        <p:nvPicPr>
          <p:cNvPr id="3" name="Picture 2">
            <a:extLst>
              <a:ext uri="{FF2B5EF4-FFF2-40B4-BE49-F238E27FC236}">
                <a16:creationId xmlns:a16="http://schemas.microsoft.com/office/drawing/2014/main" id="{355D328E-AB2A-416E-BC12-E7AC32123E56}"/>
              </a:ext>
            </a:extLst>
          </p:cNvPr>
          <p:cNvPicPr>
            <a:picLocks noChangeAspect="1"/>
          </p:cNvPicPr>
          <p:nvPr/>
        </p:nvPicPr>
        <p:blipFill>
          <a:blip r:embed="rId5"/>
          <a:stretch>
            <a:fillRect/>
          </a:stretch>
        </p:blipFill>
        <p:spPr>
          <a:xfrm>
            <a:off x="12803573" y="465281"/>
            <a:ext cx="4552088" cy="9204601"/>
          </a:xfrm>
          <a:prstGeom prst="rect">
            <a:avLst/>
          </a:prstGeom>
        </p:spPr>
      </p:pic>
      <p:cxnSp>
        <p:nvCxnSpPr>
          <p:cNvPr id="6" name="Straight Arrow Connector 5">
            <a:extLst>
              <a:ext uri="{FF2B5EF4-FFF2-40B4-BE49-F238E27FC236}">
                <a16:creationId xmlns:a16="http://schemas.microsoft.com/office/drawing/2014/main" id="{D4C50572-5024-4595-840F-B0D2613507EF}"/>
              </a:ext>
            </a:extLst>
          </p:cNvPr>
          <p:cNvCxnSpPr>
            <a:cxnSpLocks/>
          </p:cNvCxnSpPr>
          <p:nvPr/>
        </p:nvCxnSpPr>
        <p:spPr>
          <a:xfrm>
            <a:off x="12344400" y="952500"/>
            <a:ext cx="0" cy="8312755"/>
          </a:xfrm>
          <a:prstGeom prst="straightConnector1">
            <a:avLst/>
          </a:prstGeom>
          <a:ln w="76200">
            <a:solidFill>
              <a:srgbClr val="CF3338"/>
            </a:solidFill>
            <a:tailEnd type="triangle"/>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E4734488-D2DD-4910-AD40-BC5E44FB6F6A}"/>
              </a:ext>
            </a:extLst>
          </p:cNvPr>
          <p:cNvPicPr>
            <a:picLocks noChangeAspect="1"/>
          </p:cNvPicPr>
          <p:nvPr/>
        </p:nvPicPr>
        <p:blipFill>
          <a:blip r:embed="rId6"/>
          <a:stretch>
            <a:fillRect/>
          </a:stretch>
        </p:blipFill>
        <p:spPr>
          <a:xfrm>
            <a:off x="2133600" y="1826936"/>
            <a:ext cx="6320501" cy="7594986"/>
          </a:xfrm>
          <a:prstGeom prst="rect">
            <a:avLst/>
          </a:prstGeom>
        </p:spPr>
      </p:pic>
    </p:spTree>
    <p:extLst>
      <p:ext uri="{BB962C8B-B14F-4D97-AF65-F5344CB8AC3E}">
        <p14:creationId xmlns:p14="http://schemas.microsoft.com/office/powerpoint/2010/main" val="20131690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857250" y="1943100"/>
            <a:ext cx="12877800" cy="1323439"/>
          </a:xfrm>
          <a:prstGeom prst="rect">
            <a:avLst/>
          </a:prstGeom>
          <a:noFill/>
        </p:spPr>
        <p:txBody>
          <a:bodyPr wrap="square" rtlCol="0">
            <a:spAutoFit/>
          </a:bodyPr>
          <a:lstStyle/>
          <a:p>
            <a:r>
              <a:rPr lang="en-US" sz="4000" dirty="0">
                <a:latin typeface="Gidole" panose="02000503000000000000" pitchFamily="50" charset="0"/>
              </a:rPr>
              <a:t>How would we tidy this dataset? </a:t>
            </a:r>
          </a:p>
          <a:p>
            <a:r>
              <a:rPr lang="en-US" sz="4000" i="1" dirty="0">
                <a:latin typeface="Gidole" panose="02000503000000000000" pitchFamily="50" charset="0"/>
              </a:rPr>
              <a:t>(Don’t do, just think)</a:t>
            </a:r>
            <a:r>
              <a:rPr lang="en-US" sz="4000" dirty="0">
                <a:latin typeface="Gidole" panose="02000503000000000000" pitchFamily="50" charset="0"/>
              </a:rPr>
              <a:t> </a:t>
            </a:r>
          </a:p>
        </p:txBody>
      </p:sp>
      <p:pic>
        <p:nvPicPr>
          <p:cNvPr id="3" name="Picture 2">
            <a:extLst>
              <a:ext uri="{FF2B5EF4-FFF2-40B4-BE49-F238E27FC236}">
                <a16:creationId xmlns:a16="http://schemas.microsoft.com/office/drawing/2014/main" id="{5E569BE4-BD7A-4167-BED5-F76316DE15E9}"/>
              </a:ext>
            </a:extLst>
          </p:cNvPr>
          <p:cNvPicPr>
            <a:picLocks noChangeAspect="1"/>
          </p:cNvPicPr>
          <p:nvPr/>
        </p:nvPicPr>
        <p:blipFill>
          <a:blip r:embed="rId5"/>
          <a:stretch>
            <a:fillRect/>
          </a:stretch>
        </p:blipFill>
        <p:spPr>
          <a:xfrm>
            <a:off x="8653749" y="1826936"/>
            <a:ext cx="7815657" cy="6108935"/>
          </a:xfrm>
          <a:prstGeom prst="rect">
            <a:avLst/>
          </a:prstGeom>
        </p:spPr>
      </p:pic>
    </p:spTree>
    <p:extLst>
      <p:ext uri="{BB962C8B-B14F-4D97-AF65-F5344CB8AC3E}">
        <p14:creationId xmlns:p14="http://schemas.microsoft.com/office/powerpoint/2010/main" val="19060502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6461" y="65412"/>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SOLUTION</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cxnSp>
        <p:nvCxnSpPr>
          <p:cNvPr id="6" name="Straight Arrow Connector 5">
            <a:extLst>
              <a:ext uri="{FF2B5EF4-FFF2-40B4-BE49-F238E27FC236}">
                <a16:creationId xmlns:a16="http://schemas.microsoft.com/office/drawing/2014/main" id="{D4C50572-5024-4595-840F-B0D2613507EF}"/>
              </a:ext>
            </a:extLst>
          </p:cNvPr>
          <p:cNvCxnSpPr>
            <a:cxnSpLocks/>
          </p:cNvCxnSpPr>
          <p:nvPr/>
        </p:nvCxnSpPr>
        <p:spPr>
          <a:xfrm>
            <a:off x="10896600" y="905716"/>
            <a:ext cx="0" cy="8312755"/>
          </a:xfrm>
          <a:prstGeom prst="straightConnector1">
            <a:avLst/>
          </a:prstGeom>
          <a:ln w="76200">
            <a:solidFill>
              <a:srgbClr val="CF3338"/>
            </a:solidFill>
            <a:tailEnd type="triangl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94E26B49-3EA3-4D0C-B558-B9CD0D530A1C}"/>
              </a:ext>
            </a:extLst>
          </p:cNvPr>
          <p:cNvPicPr>
            <a:picLocks noChangeAspect="1"/>
          </p:cNvPicPr>
          <p:nvPr/>
        </p:nvPicPr>
        <p:blipFill>
          <a:blip r:embed="rId5"/>
          <a:stretch>
            <a:fillRect/>
          </a:stretch>
        </p:blipFill>
        <p:spPr>
          <a:xfrm>
            <a:off x="11606058" y="459794"/>
            <a:ext cx="5840082" cy="9204601"/>
          </a:xfrm>
          <a:prstGeom prst="rect">
            <a:avLst/>
          </a:prstGeom>
        </p:spPr>
      </p:pic>
      <p:pic>
        <p:nvPicPr>
          <p:cNvPr id="10" name="Picture 9">
            <a:extLst>
              <a:ext uri="{FF2B5EF4-FFF2-40B4-BE49-F238E27FC236}">
                <a16:creationId xmlns:a16="http://schemas.microsoft.com/office/drawing/2014/main" id="{326C716D-47F4-43A4-80AB-38AD71E28C6C}"/>
              </a:ext>
            </a:extLst>
          </p:cNvPr>
          <p:cNvPicPr>
            <a:picLocks noChangeAspect="1"/>
          </p:cNvPicPr>
          <p:nvPr/>
        </p:nvPicPr>
        <p:blipFill>
          <a:blip r:embed="rId6"/>
          <a:stretch>
            <a:fillRect/>
          </a:stretch>
        </p:blipFill>
        <p:spPr>
          <a:xfrm>
            <a:off x="819474" y="2628900"/>
            <a:ext cx="7815657" cy="6108935"/>
          </a:xfrm>
          <a:prstGeom prst="rect">
            <a:avLst/>
          </a:prstGeom>
        </p:spPr>
      </p:pic>
    </p:spTree>
    <p:extLst>
      <p:ext uri="{BB962C8B-B14F-4D97-AF65-F5344CB8AC3E}">
        <p14:creationId xmlns:p14="http://schemas.microsoft.com/office/powerpoint/2010/main" val="19462302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29059987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sp>
      <p:grpSp>
        <p:nvGrpSpPr>
          <p:cNvPr id="3" name="Group 3"/>
          <p:cNvGrpSpPr/>
          <p:nvPr/>
        </p:nvGrpSpPr>
        <p:grpSpPr>
          <a:xfrm>
            <a:off x="-100401" y="2754580"/>
            <a:ext cx="7565692" cy="755358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3031757" y="5143500"/>
            <a:ext cx="6063514" cy="5251003"/>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8513159" y="266700"/>
            <a:ext cx="9593207" cy="2308324"/>
          </a:xfrm>
          <a:prstGeom prst="rect">
            <a:avLst/>
          </a:prstGeom>
        </p:spPr>
        <p:txBody>
          <a:bodyPr wrap="square" lIns="0" tIns="0" rIns="0" bIns="0" rtlCol="0" anchor="t">
            <a:spAutoFit/>
          </a:bodyPr>
          <a:lstStyle/>
          <a:p>
            <a:pPr algn="r">
              <a:lnSpc>
                <a:spcPts val="9000"/>
              </a:lnSpc>
            </a:pPr>
            <a:r>
              <a:rPr lang="en-US" sz="7500" spc="375" dirty="0">
                <a:solidFill>
                  <a:srgbClr val="FFFFFF"/>
                </a:solidFill>
                <a:latin typeface="League Spartan Bold"/>
              </a:rPr>
              <a:t>3. FIRST STEPS IN POWER QUERY</a:t>
            </a:r>
          </a:p>
        </p:txBody>
      </p:sp>
    </p:spTree>
    <p:extLst>
      <p:ext uri="{BB962C8B-B14F-4D97-AF65-F5344CB8AC3E}">
        <p14:creationId xmlns:p14="http://schemas.microsoft.com/office/powerpoint/2010/main" val="400728643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857250" y="1943100"/>
            <a:ext cx="12877800" cy="1938992"/>
          </a:xfrm>
          <a:prstGeom prst="rect">
            <a:avLst/>
          </a:prstGeom>
          <a:noFill/>
        </p:spPr>
        <p:txBody>
          <a:bodyPr wrap="square" rtlCol="0">
            <a:spAutoFit/>
          </a:bodyPr>
          <a:lstStyle/>
          <a:p>
            <a:pPr marL="571500" indent="-571500">
              <a:buFont typeface="Arial" panose="020B0604020202020204" pitchFamily="34" charset="0"/>
              <a:buChar char="•"/>
            </a:pPr>
            <a:r>
              <a:rPr lang="en-US" sz="4000" dirty="0">
                <a:latin typeface="Gidole" panose="02000503000000000000" pitchFamily="50" charset="0"/>
              </a:rPr>
              <a:t>File: </a:t>
            </a:r>
            <a:r>
              <a:rPr lang="en-US" sz="4000" dirty="0">
                <a:latin typeface="Roboto Mono" pitchFamily="2" charset="0"/>
                <a:ea typeface="Roboto Mono" pitchFamily="2" charset="0"/>
                <a:hlinkClick r:id="rId5"/>
              </a:rPr>
              <a:t>star.xlsx</a:t>
            </a:r>
            <a:endParaRPr lang="en-US" sz="4000" dirty="0">
              <a:latin typeface="Roboto Mono" pitchFamily="2" charset="0"/>
              <a:ea typeface="Roboto Mono" pitchFamily="2" charset="0"/>
            </a:endParaRPr>
          </a:p>
          <a:p>
            <a:pPr marL="571500" indent="-571500">
              <a:buFont typeface="Arial" panose="020B0604020202020204" pitchFamily="34" charset="0"/>
              <a:buChar char="•"/>
            </a:pPr>
            <a:r>
              <a:rPr lang="en-US" sz="4000" dirty="0">
                <a:latin typeface="Gidole" panose="02000503000000000000" pitchFamily="50" charset="0"/>
                <a:ea typeface="Roboto Mono" pitchFamily="2" charset="0"/>
              </a:rPr>
              <a:t>Load into Power Query</a:t>
            </a:r>
          </a:p>
          <a:p>
            <a:pPr marL="571500" indent="-571500">
              <a:buFont typeface="Arial" panose="020B0604020202020204" pitchFamily="34" charset="0"/>
              <a:buChar char="•"/>
            </a:pPr>
            <a:r>
              <a:rPr lang="en-US" sz="4000" dirty="0">
                <a:latin typeface="Gidole" panose="02000503000000000000" pitchFamily="50" charset="0"/>
                <a:ea typeface="Roboto Mono" pitchFamily="2" charset="0"/>
              </a:rPr>
              <a:t>Explore via Data Preview</a:t>
            </a:r>
          </a:p>
        </p:txBody>
      </p:sp>
    </p:spTree>
    <p:extLst>
      <p:ext uri="{BB962C8B-B14F-4D97-AF65-F5344CB8AC3E}">
        <p14:creationId xmlns:p14="http://schemas.microsoft.com/office/powerpoint/2010/main" val="1901009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0728361" y="2727361"/>
            <a:ext cx="7565692" cy="755358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4" name="Group 4"/>
          <p:cNvGrpSpPr/>
          <p:nvPr/>
        </p:nvGrpSpPr>
        <p:grpSpPr>
          <a:xfrm rot="-10800000">
            <a:off x="15566406" y="5573199"/>
            <a:ext cx="5443189" cy="471380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3D3935"/>
            </a:solidFill>
          </p:spPr>
        </p:sp>
      </p:grpSp>
      <p:sp>
        <p:nvSpPr>
          <p:cNvPr id="6" name="AutoShape 6"/>
          <p:cNvSpPr/>
          <p:nvPr/>
        </p:nvSpPr>
        <p:spPr>
          <a:xfrm>
            <a:off x="9144000" y="2143604"/>
            <a:ext cx="9466400" cy="56192"/>
          </a:xfrm>
          <a:prstGeom prst="rect">
            <a:avLst/>
          </a:prstGeom>
          <a:solidFill>
            <a:srgbClr val="000000"/>
          </a:solidFill>
        </p:spPr>
      </p:sp>
      <p:pic>
        <p:nvPicPr>
          <p:cNvPr id="7" name="Picture 7"/>
          <p:cNvPicPr>
            <a:picLocks noChangeAspect="1"/>
          </p:cNvPicPr>
          <p:nvPr/>
        </p:nvPicPr>
        <p:blipFill>
          <a:blip r:embed="rId2"/>
          <a:srcRect/>
          <a:stretch>
            <a:fillRect/>
          </a:stretch>
        </p:blipFill>
        <p:spPr>
          <a:xfrm>
            <a:off x="16100583" y="9258300"/>
            <a:ext cx="2005783" cy="1470490"/>
          </a:xfrm>
          <a:prstGeom prst="rect">
            <a:avLst/>
          </a:prstGeom>
        </p:spPr>
      </p:pic>
      <p:sp>
        <p:nvSpPr>
          <p:cNvPr id="8" name="TextBox 8"/>
          <p:cNvSpPr txBox="1"/>
          <p:nvPr/>
        </p:nvSpPr>
        <p:spPr>
          <a:xfrm>
            <a:off x="1028700" y="1028700"/>
            <a:ext cx="7567947" cy="2286000"/>
          </a:xfrm>
          <a:prstGeom prst="rect">
            <a:avLst/>
          </a:prstGeom>
        </p:spPr>
        <p:txBody>
          <a:bodyPr lIns="0" tIns="0" rIns="0" bIns="0" rtlCol="0" anchor="t">
            <a:spAutoFit/>
          </a:bodyPr>
          <a:lstStyle/>
          <a:p>
            <a:pPr>
              <a:lnSpc>
                <a:spcPts val="9000"/>
              </a:lnSpc>
            </a:pPr>
            <a:r>
              <a:rPr lang="en-US" sz="7500" spc="375">
                <a:solidFill>
                  <a:srgbClr val="000000"/>
                </a:solidFill>
                <a:latin typeface="League Spartan Bold"/>
              </a:rPr>
              <a:t>OBJECTIVES FOR TODAY</a:t>
            </a:r>
          </a:p>
        </p:txBody>
      </p:sp>
      <p:sp>
        <p:nvSpPr>
          <p:cNvPr id="9" name="TextBox 9"/>
          <p:cNvSpPr txBox="1"/>
          <p:nvPr/>
        </p:nvSpPr>
        <p:spPr>
          <a:xfrm rot="-5400000">
            <a:off x="-436430" y="7018749"/>
            <a:ext cx="3650350" cy="828753"/>
          </a:xfrm>
          <a:prstGeom prst="rect">
            <a:avLst/>
          </a:prstGeom>
        </p:spPr>
        <p:txBody>
          <a:bodyPr lIns="0" tIns="0" rIns="0" bIns="0" rtlCol="0" anchor="t">
            <a:spAutoFit/>
          </a:bodyPr>
          <a:lstStyle/>
          <a:p>
            <a:pPr>
              <a:lnSpc>
                <a:spcPts val="3359"/>
              </a:lnSpc>
            </a:pPr>
            <a:r>
              <a:rPr lang="en-US" sz="2400" spc="192" dirty="0">
                <a:solidFill>
                  <a:srgbClr val="000000"/>
                </a:solidFill>
                <a:latin typeface="Gidole"/>
              </a:rPr>
              <a:t>First Steps with Power Query for Microsoft Excel</a:t>
            </a:r>
          </a:p>
        </p:txBody>
      </p:sp>
      <p:sp>
        <p:nvSpPr>
          <p:cNvPr id="10" name="TextBox 10"/>
          <p:cNvSpPr txBox="1"/>
          <p:nvPr/>
        </p:nvSpPr>
        <p:spPr>
          <a:xfrm>
            <a:off x="3420038" y="3316520"/>
            <a:ext cx="5905084" cy="4346062"/>
          </a:xfrm>
          <a:prstGeom prst="rect">
            <a:avLst/>
          </a:prstGeom>
        </p:spPr>
        <p:txBody>
          <a:bodyPr lIns="0" tIns="0" rIns="0" bIns="0" rtlCol="0" anchor="t">
            <a:spAutoFit/>
          </a:bodyPr>
          <a:lstStyle/>
          <a:p>
            <a:pPr>
              <a:lnSpc>
                <a:spcPts val="3750"/>
              </a:lnSpc>
            </a:pPr>
            <a:r>
              <a:rPr lang="en-US" sz="3000" spc="30" dirty="0">
                <a:solidFill>
                  <a:srgbClr val="000000"/>
                </a:solidFill>
                <a:latin typeface="Gidole"/>
              </a:rPr>
              <a:t>Load data from Excel workbooks and csv files into Power Query</a:t>
            </a:r>
          </a:p>
          <a:p>
            <a:pPr>
              <a:lnSpc>
                <a:spcPts val="3750"/>
              </a:lnSpc>
            </a:pPr>
            <a:endParaRPr lang="en-US" sz="3000" spc="30" dirty="0">
              <a:solidFill>
                <a:srgbClr val="000000"/>
              </a:solidFill>
              <a:latin typeface="Gidole"/>
            </a:endParaRPr>
          </a:p>
          <a:p>
            <a:pPr>
              <a:lnSpc>
                <a:spcPts val="3750"/>
              </a:lnSpc>
            </a:pPr>
            <a:r>
              <a:rPr lang="en-US" sz="3000" spc="30" dirty="0">
                <a:solidFill>
                  <a:srgbClr val="000000"/>
                </a:solidFill>
                <a:latin typeface="Gidole"/>
              </a:rPr>
              <a:t>Perform common data wrangling and cleaning tasks</a:t>
            </a:r>
          </a:p>
          <a:p>
            <a:pPr>
              <a:lnSpc>
                <a:spcPts val="3750"/>
              </a:lnSpc>
            </a:pPr>
            <a:endParaRPr lang="en-US" sz="3000" spc="30" dirty="0">
              <a:solidFill>
                <a:srgbClr val="000000"/>
              </a:solidFill>
              <a:latin typeface="Gidole"/>
            </a:endParaRPr>
          </a:p>
          <a:p>
            <a:pPr>
              <a:lnSpc>
                <a:spcPts val="3750"/>
              </a:lnSpc>
            </a:pPr>
            <a:r>
              <a:rPr lang="en-US" sz="3000" spc="30" dirty="0">
                <a:solidFill>
                  <a:srgbClr val="000000"/>
                </a:solidFill>
                <a:latin typeface="Gidole"/>
              </a:rPr>
              <a:t>Combine data from multiple sources</a:t>
            </a:r>
          </a:p>
          <a:p>
            <a:pPr>
              <a:lnSpc>
                <a:spcPts val="3750"/>
              </a:lnSpc>
            </a:pPr>
            <a:endParaRPr lang="en-US" sz="3000" spc="30" dirty="0">
              <a:solidFill>
                <a:srgbClr val="000000"/>
              </a:solidFill>
              <a:latin typeface="Gidole"/>
            </a:endParaRPr>
          </a:p>
          <a:p>
            <a:pPr>
              <a:lnSpc>
                <a:spcPts val="3750"/>
              </a:lnSpc>
            </a:pPr>
            <a:endParaRPr lang="en-US" sz="3000" spc="30" dirty="0">
              <a:solidFill>
                <a:srgbClr val="000000"/>
              </a:solidFill>
              <a:latin typeface="Gidole"/>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857250" y="1943100"/>
            <a:ext cx="12877800" cy="2554545"/>
          </a:xfrm>
          <a:prstGeom prst="rect">
            <a:avLst/>
          </a:prstGeom>
          <a:noFill/>
        </p:spPr>
        <p:txBody>
          <a:bodyPr wrap="square" rtlCol="0">
            <a:spAutoFit/>
          </a:bodyPr>
          <a:lstStyle/>
          <a:p>
            <a:pPr marL="571500" indent="-571500">
              <a:buFont typeface="Arial" panose="020B0604020202020204" pitchFamily="34" charset="0"/>
              <a:buChar char="•"/>
            </a:pPr>
            <a:r>
              <a:rPr lang="en-US" sz="4000" dirty="0">
                <a:latin typeface="Gidole" panose="02000503000000000000" pitchFamily="50" charset="0"/>
              </a:rPr>
              <a:t>File: </a:t>
            </a:r>
            <a:r>
              <a:rPr lang="en-US" sz="4000" dirty="0">
                <a:latin typeface="Roboto Mono" pitchFamily="2" charset="0"/>
                <a:ea typeface="Roboto Mono" pitchFamily="2" charset="0"/>
                <a:hlinkClick r:id="rId5"/>
              </a:rPr>
              <a:t>computers.xlsx</a:t>
            </a:r>
            <a:endParaRPr lang="en-US" sz="4000" dirty="0">
              <a:latin typeface="Roboto Mono" pitchFamily="2" charset="0"/>
              <a:ea typeface="Roboto Mono" pitchFamily="2" charset="0"/>
            </a:endParaRPr>
          </a:p>
          <a:p>
            <a:pPr marL="571500" indent="-571500">
              <a:buFont typeface="Arial" panose="020B0604020202020204" pitchFamily="34" charset="0"/>
              <a:buChar char="•"/>
            </a:pPr>
            <a:r>
              <a:rPr lang="en-US" sz="4000" dirty="0">
                <a:latin typeface="Gidole" panose="02000503000000000000" pitchFamily="50" charset="0"/>
                <a:ea typeface="Roboto Mono" pitchFamily="2" charset="0"/>
              </a:rPr>
              <a:t>Load into Power Query</a:t>
            </a:r>
          </a:p>
          <a:p>
            <a:pPr marL="571500" indent="-571500">
              <a:buFont typeface="Arial" panose="020B0604020202020204" pitchFamily="34" charset="0"/>
              <a:buChar char="•"/>
            </a:pPr>
            <a:r>
              <a:rPr lang="en-US" sz="4000" dirty="0">
                <a:latin typeface="Gidole" panose="02000503000000000000" pitchFamily="50" charset="0"/>
                <a:ea typeface="Roboto Mono" pitchFamily="2" charset="0"/>
              </a:rPr>
              <a:t>Explore via Data Preview</a:t>
            </a:r>
          </a:p>
          <a:p>
            <a:pPr marL="571500" indent="-571500">
              <a:buFont typeface="Arial" panose="020B0604020202020204" pitchFamily="34" charset="0"/>
              <a:buChar char="•"/>
            </a:pPr>
            <a:r>
              <a:rPr lang="en-US" sz="4000" i="1" dirty="0">
                <a:latin typeface="Gidole" panose="02000503000000000000" pitchFamily="50" charset="0"/>
                <a:ea typeface="Roboto Mono" pitchFamily="2" charset="0"/>
              </a:rPr>
              <a:t>Don’t forget the Demo Notes if you get stuck</a:t>
            </a:r>
          </a:p>
        </p:txBody>
      </p:sp>
    </p:spTree>
    <p:extLst>
      <p:ext uri="{BB962C8B-B14F-4D97-AF65-F5344CB8AC3E}">
        <p14:creationId xmlns:p14="http://schemas.microsoft.com/office/powerpoint/2010/main" val="2998559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3160107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sp>
      <p:grpSp>
        <p:nvGrpSpPr>
          <p:cNvPr id="3" name="Group 3"/>
          <p:cNvGrpSpPr/>
          <p:nvPr/>
        </p:nvGrpSpPr>
        <p:grpSpPr>
          <a:xfrm>
            <a:off x="-108868" y="2733413"/>
            <a:ext cx="7565692" cy="755358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3031757" y="5143500"/>
            <a:ext cx="6063514" cy="5251003"/>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6781800" y="190500"/>
            <a:ext cx="11010900" cy="3462486"/>
          </a:xfrm>
          <a:prstGeom prst="rect">
            <a:avLst/>
          </a:prstGeom>
        </p:spPr>
        <p:txBody>
          <a:bodyPr wrap="square" lIns="0" tIns="0" rIns="0" bIns="0" rtlCol="0" anchor="t">
            <a:spAutoFit/>
          </a:bodyPr>
          <a:lstStyle/>
          <a:p>
            <a:pPr algn="r">
              <a:lnSpc>
                <a:spcPts val="9000"/>
              </a:lnSpc>
            </a:pPr>
            <a:r>
              <a:rPr lang="en-US" sz="7500" spc="375" dirty="0">
                <a:solidFill>
                  <a:srgbClr val="FFFFFF"/>
                </a:solidFill>
                <a:latin typeface="League Spartan Bold"/>
              </a:rPr>
              <a:t>4. TRANSFORMING ROWS IN POWER QUERY</a:t>
            </a:r>
          </a:p>
        </p:txBody>
      </p:sp>
    </p:spTree>
    <p:extLst>
      <p:ext uri="{BB962C8B-B14F-4D97-AF65-F5344CB8AC3E}">
        <p14:creationId xmlns:p14="http://schemas.microsoft.com/office/powerpoint/2010/main" val="151936237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857250" y="1943100"/>
            <a:ext cx="12877800" cy="707886"/>
          </a:xfrm>
          <a:prstGeom prst="rect">
            <a:avLst/>
          </a:prstGeom>
          <a:noFill/>
        </p:spPr>
        <p:txBody>
          <a:bodyPr wrap="square" rtlCol="0">
            <a:spAutoFit/>
          </a:bodyPr>
          <a:lstStyle/>
          <a:p>
            <a:pPr marL="571500" indent="-571500">
              <a:buFont typeface="Arial" panose="020B0604020202020204" pitchFamily="34" charset="0"/>
              <a:buChar char="•"/>
            </a:pPr>
            <a:r>
              <a:rPr lang="en-US" sz="4000" dirty="0">
                <a:latin typeface="Gidole" panose="02000503000000000000" pitchFamily="50" charset="0"/>
              </a:rPr>
              <a:t>File: </a:t>
            </a:r>
            <a:r>
              <a:rPr lang="en-US" sz="4000" dirty="0">
                <a:latin typeface="Roboto Mono" pitchFamily="2" charset="0"/>
                <a:ea typeface="Roboto Mono" pitchFamily="2" charset="0"/>
                <a:hlinkClick r:id="rId5"/>
              </a:rPr>
              <a:t>office-rsvps.xlsx</a:t>
            </a:r>
            <a:endParaRPr lang="en-US" sz="4000" dirty="0">
              <a:latin typeface="Roboto Mono" pitchFamily="2" charset="0"/>
              <a:ea typeface="Roboto Mono" pitchFamily="2" charset="0"/>
            </a:endParaRPr>
          </a:p>
        </p:txBody>
      </p:sp>
    </p:spTree>
    <p:extLst>
      <p:ext uri="{BB962C8B-B14F-4D97-AF65-F5344CB8AC3E}">
        <p14:creationId xmlns:p14="http://schemas.microsoft.com/office/powerpoint/2010/main" val="7379502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857250" y="1943100"/>
            <a:ext cx="12877800" cy="707886"/>
          </a:xfrm>
          <a:prstGeom prst="rect">
            <a:avLst/>
          </a:prstGeom>
          <a:noFill/>
        </p:spPr>
        <p:txBody>
          <a:bodyPr wrap="square" rtlCol="0">
            <a:spAutoFit/>
          </a:bodyPr>
          <a:lstStyle/>
          <a:p>
            <a:pPr marL="571500" indent="-571500">
              <a:buFont typeface="Arial" panose="020B0604020202020204" pitchFamily="34" charset="0"/>
              <a:buChar char="•"/>
            </a:pPr>
            <a:r>
              <a:rPr lang="en-US" sz="4000" dirty="0">
                <a:latin typeface="Gidole" panose="02000503000000000000" pitchFamily="50" charset="0"/>
              </a:rPr>
              <a:t>File: </a:t>
            </a:r>
            <a:r>
              <a:rPr lang="en-US" sz="4000" dirty="0">
                <a:latin typeface="Roboto Mono" pitchFamily="2" charset="0"/>
                <a:ea typeface="Roboto Mono" pitchFamily="2" charset="0"/>
              </a:rPr>
              <a:t>regional-sales.xlsx</a:t>
            </a:r>
          </a:p>
        </p:txBody>
      </p:sp>
    </p:spTree>
    <p:extLst>
      <p:ext uri="{BB962C8B-B14F-4D97-AF65-F5344CB8AC3E}">
        <p14:creationId xmlns:p14="http://schemas.microsoft.com/office/powerpoint/2010/main" val="309197760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857250" y="1943100"/>
            <a:ext cx="12877800" cy="4401205"/>
          </a:xfrm>
          <a:prstGeom prst="rect">
            <a:avLst/>
          </a:prstGeom>
          <a:noFill/>
        </p:spPr>
        <p:txBody>
          <a:bodyPr wrap="square" rtlCol="0">
            <a:spAutoFit/>
          </a:bodyPr>
          <a:lstStyle/>
          <a:p>
            <a:r>
              <a:rPr lang="en-US" sz="4000" dirty="0">
                <a:latin typeface="Gidole" panose="02000503000000000000" pitchFamily="50" charset="0"/>
              </a:rPr>
              <a:t>File: </a:t>
            </a:r>
            <a:r>
              <a:rPr lang="en-US" sz="4000" dirty="0">
                <a:latin typeface="Roboto Mono" pitchFamily="2" charset="0"/>
                <a:ea typeface="Roboto Mono" pitchFamily="2" charset="0"/>
              </a:rPr>
              <a:t>state-populations.xlsx</a:t>
            </a:r>
          </a:p>
          <a:p>
            <a:endParaRPr lang="en-US" sz="4000" dirty="0">
              <a:latin typeface="Roboto Mono" pitchFamily="2" charset="0"/>
              <a:ea typeface="Roboto Mono" pitchFamily="2" charset="0"/>
            </a:endParaRPr>
          </a:p>
          <a:p>
            <a:pPr marL="742950" indent="-742950">
              <a:buFont typeface="+mj-lt"/>
              <a:buAutoNum type="arabicPeriod"/>
            </a:pPr>
            <a:r>
              <a:rPr lang="en-US" sz="4000" dirty="0">
                <a:latin typeface="Gidole" panose="02000503000000000000" pitchFamily="50" charset="0"/>
                <a:ea typeface="Roboto Mono" pitchFamily="2" charset="0"/>
              </a:rPr>
              <a:t>Name the query </a:t>
            </a:r>
            <a:r>
              <a:rPr lang="en-US" sz="4000" dirty="0">
                <a:latin typeface="Roboto Mono" pitchFamily="2" charset="0"/>
                <a:ea typeface="Roboto Mono" pitchFamily="2" charset="0"/>
              </a:rPr>
              <a:t>State populations</a:t>
            </a:r>
            <a:r>
              <a:rPr lang="en-US" sz="4000" dirty="0">
                <a:latin typeface="Gidole" panose="02000503000000000000" pitchFamily="50" charset="0"/>
                <a:ea typeface="Roboto Mono" pitchFamily="2" charset="0"/>
              </a:rPr>
              <a:t>.</a:t>
            </a:r>
          </a:p>
          <a:p>
            <a:pPr marL="742950" indent="-742950">
              <a:buFont typeface="+mj-lt"/>
              <a:buAutoNum type="arabicPeriod"/>
            </a:pPr>
            <a:r>
              <a:rPr lang="en-US" sz="4000" dirty="0">
                <a:latin typeface="Gidole" panose="02000503000000000000" pitchFamily="50" charset="0"/>
                <a:ea typeface="Roboto Mono" pitchFamily="2" charset="0"/>
              </a:rPr>
              <a:t>Remove the </a:t>
            </a:r>
            <a:r>
              <a:rPr lang="en-US" sz="4000" dirty="0">
                <a:latin typeface="Roboto Mono" pitchFamily="2" charset="0"/>
                <a:ea typeface="Roboto Mono" pitchFamily="2" charset="0"/>
              </a:rPr>
              <a:t>United States</a:t>
            </a:r>
            <a:r>
              <a:rPr lang="en-US" sz="4000" dirty="0">
                <a:latin typeface="Gidole" panose="02000503000000000000" pitchFamily="50" charset="0"/>
                <a:ea typeface="Roboto Mono" pitchFamily="2" charset="0"/>
              </a:rPr>
              <a:t> row from the data.</a:t>
            </a:r>
          </a:p>
          <a:p>
            <a:pPr marL="742950" indent="-742950">
              <a:buFont typeface="+mj-lt"/>
              <a:buAutoNum type="arabicPeriod"/>
            </a:pPr>
            <a:r>
              <a:rPr lang="en-US" sz="4000" dirty="0">
                <a:latin typeface="Gidole" panose="02000503000000000000" pitchFamily="50" charset="0"/>
                <a:ea typeface="Roboto Mono" pitchFamily="2" charset="0"/>
              </a:rPr>
              <a:t>Fill down blanks on the </a:t>
            </a:r>
            <a:r>
              <a:rPr lang="en-US" sz="4000" dirty="0">
                <a:latin typeface="Roboto Mono" pitchFamily="2" charset="0"/>
                <a:ea typeface="Roboto Mono" pitchFamily="2" charset="0"/>
              </a:rPr>
              <a:t>Region</a:t>
            </a:r>
            <a:r>
              <a:rPr lang="en-US" sz="4000" dirty="0">
                <a:latin typeface="Gidole" panose="02000503000000000000" pitchFamily="50" charset="0"/>
                <a:ea typeface="Roboto Mono" pitchFamily="2" charset="0"/>
              </a:rPr>
              <a:t> and </a:t>
            </a:r>
            <a:r>
              <a:rPr lang="en-US" sz="4000" dirty="0">
                <a:latin typeface="Roboto Mono" pitchFamily="2" charset="0"/>
                <a:ea typeface="Roboto Mono" pitchFamily="2" charset="0"/>
              </a:rPr>
              <a:t>Division</a:t>
            </a:r>
            <a:r>
              <a:rPr lang="en-US" sz="4000" dirty="0">
                <a:latin typeface="Gidole" panose="02000503000000000000" pitchFamily="50" charset="0"/>
                <a:ea typeface="Roboto Mono" pitchFamily="2" charset="0"/>
              </a:rPr>
              <a:t> columns</a:t>
            </a:r>
          </a:p>
          <a:p>
            <a:pPr marL="742950" indent="-742950">
              <a:buFont typeface="+mj-lt"/>
              <a:buAutoNum type="arabicPeriod"/>
            </a:pPr>
            <a:r>
              <a:rPr lang="en-US" sz="4000" dirty="0">
                <a:latin typeface="Gidole" panose="02000503000000000000" pitchFamily="50" charset="0"/>
                <a:ea typeface="Roboto Mono" pitchFamily="2" charset="0"/>
              </a:rPr>
              <a:t>Sort by </a:t>
            </a:r>
            <a:r>
              <a:rPr lang="en-US" sz="4000" dirty="0">
                <a:latin typeface="Roboto Mono" pitchFamily="2" charset="0"/>
                <a:ea typeface="Roboto Mono" pitchFamily="2" charset="0"/>
              </a:rPr>
              <a:t>Population</a:t>
            </a:r>
            <a:r>
              <a:rPr lang="en-US" sz="4000" dirty="0">
                <a:latin typeface="Gidole" panose="02000503000000000000" pitchFamily="50" charset="0"/>
                <a:ea typeface="Roboto Mono" pitchFamily="2" charset="0"/>
              </a:rPr>
              <a:t> from high to low</a:t>
            </a:r>
          </a:p>
          <a:p>
            <a:pPr marL="742950" indent="-742950">
              <a:buFont typeface="+mj-lt"/>
              <a:buAutoNum type="arabicPeriod"/>
            </a:pPr>
            <a:r>
              <a:rPr lang="en-US" sz="4000" dirty="0">
                <a:latin typeface="Gidole" panose="02000503000000000000" pitchFamily="50" charset="0"/>
                <a:ea typeface="Roboto Mono" pitchFamily="2" charset="0"/>
              </a:rPr>
              <a:t>Load results into a PivotTable</a:t>
            </a:r>
          </a:p>
        </p:txBody>
      </p:sp>
    </p:spTree>
    <p:extLst>
      <p:ext uri="{BB962C8B-B14F-4D97-AF65-F5344CB8AC3E}">
        <p14:creationId xmlns:p14="http://schemas.microsoft.com/office/powerpoint/2010/main" val="317782249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296131843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sp>
      <p:grpSp>
        <p:nvGrpSpPr>
          <p:cNvPr id="3" name="Group 3"/>
          <p:cNvGrpSpPr/>
          <p:nvPr/>
        </p:nvGrpSpPr>
        <p:grpSpPr>
          <a:xfrm>
            <a:off x="0" y="2733413"/>
            <a:ext cx="7565692" cy="755358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3031757" y="5143500"/>
            <a:ext cx="6063514" cy="5251003"/>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6781800" y="190500"/>
            <a:ext cx="11010900" cy="4616648"/>
          </a:xfrm>
          <a:prstGeom prst="rect">
            <a:avLst/>
          </a:prstGeom>
        </p:spPr>
        <p:txBody>
          <a:bodyPr wrap="square" lIns="0" tIns="0" rIns="0" bIns="0" rtlCol="0" anchor="t">
            <a:spAutoFit/>
          </a:bodyPr>
          <a:lstStyle/>
          <a:p>
            <a:pPr algn="r">
              <a:lnSpc>
                <a:spcPts val="9000"/>
              </a:lnSpc>
            </a:pPr>
            <a:r>
              <a:rPr lang="en-US" sz="7500" spc="375" dirty="0">
                <a:solidFill>
                  <a:srgbClr val="FFFFFF"/>
                </a:solidFill>
                <a:latin typeface="League Spartan Bold"/>
              </a:rPr>
              <a:t>5. TRANSFORMING COLUMNS IN POWER QUERY, PART I</a:t>
            </a:r>
          </a:p>
        </p:txBody>
      </p:sp>
    </p:spTree>
    <p:extLst>
      <p:ext uri="{BB962C8B-B14F-4D97-AF65-F5344CB8AC3E}">
        <p14:creationId xmlns:p14="http://schemas.microsoft.com/office/powerpoint/2010/main" val="182236886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857250" y="1943100"/>
            <a:ext cx="12877800" cy="707886"/>
          </a:xfrm>
          <a:prstGeom prst="rect">
            <a:avLst/>
          </a:prstGeom>
          <a:noFill/>
        </p:spPr>
        <p:txBody>
          <a:bodyPr wrap="square" rtlCol="0">
            <a:spAutoFit/>
          </a:bodyPr>
          <a:lstStyle/>
          <a:p>
            <a:pPr marL="571500" indent="-571500">
              <a:buFont typeface="Arial" panose="020B0604020202020204" pitchFamily="34" charset="0"/>
              <a:buChar char="•"/>
            </a:pPr>
            <a:r>
              <a:rPr lang="en-US" sz="4000" dirty="0">
                <a:latin typeface="Gidole" panose="02000503000000000000" pitchFamily="50" charset="0"/>
              </a:rPr>
              <a:t>File: </a:t>
            </a:r>
            <a:r>
              <a:rPr lang="en-US" sz="4000" dirty="0">
                <a:latin typeface="Roboto Mono" pitchFamily="2" charset="0"/>
                <a:ea typeface="Roboto Mono" pitchFamily="2" charset="0"/>
              </a:rPr>
              <a:t>dvdrentals.xlsx</a:t>
            </a:r>
          </a:p>
        </p:txBody>
      </p:sp>
    </p:spTree>
    <p:extLst>
      <p:ext uri="{BB962C8B-B14F-4D97-AF65-F5344CB8AC3E}">
        <p14:creationId xmlns:p14="http://schemas.microsoft.com/office/powerpoint/2010/main" val="301331597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857250" y="1943100"/>
            <a:ext cx="12877800" cy="5016758"/>
          </a:xfrm>
          <a:prstGeom prst="rect">
            <a:avLst/>
          </a:prstGeom>
          <a:noFill/>
        </p:spPr>
        <p:txBody>
          <a:bodyPr wrap="square" rtlCol="0">
            <a:spAutoFit/>
          </a:bodyPr>
          <a:lstStyle/>
          <a:p>
            <a:r>
              <a:rPr lang="en-US" sz="4000" dirty="0">
                <a:latin typeface="Gidole" panose="02000503000000000000" pitchFamily="50" charset="0"/>
              </a:rPr>
              <a:t>File: </a:t>
            </a:r>
            <a:r>
              <a:rPr lang="en-US" sz="4000" dirty="0">
                <a:latin typeface="Roboto Mono" pitchFamily="2" charset="0"/>
                <a:ea typeface="Roboto Mono" pitchFamily="2" charset="0"/>
              </a:rPr>
              <a:t>orders.xlsx</a:t>
            </a:r>
          </a:p>
          <a:p>
            <a:endParaRPr lang="en-US" sz="4000" dirty="0">
              <a:latin typeface="Roboto Mono" pitchFamily="2" charset="0"/>
              <a:ea typeface="Roboto Mono" pitchFamily="2" charset="0"/>
            </a:endParaRPr>
          </a:p>
          <a:p>
            <a:pPr marL="742950" indent="-742950">
              <a:buFont typeface="+mj-lt"/>
              <a:buAutoNum type="arabicPeriod"/>
            </a:pPr>
            <a:r>
              <a:rPr lang="en-US" sz="4000" dirty="0">
                <a:latin typeface="Gidole" panose="02000503000000000000" pitchFamily="50" charset="0"/>
                <a:ea typeface="Roboto Mono" pitchFamily="2" charset="0"/>
              </a:rPr>
              <a:t>Convert the </a:t>
            </a:r>
            <a:r>
              <a:rPr lang="en-US" sz="4000" dirty="0">
                <a:latin typeface="Roboto Mono" pitchFamily="2" charset="0"/>
                <a:ea typeface="Roboto Mono" pitchFamily="2" charset="0"/>
              </a:rPr>
              <a:t>Date</a:t>
            </a:r>
            <a:r>
              <a:rPr lang="en-US" sz="4000" dirty="0">
                <a:latin typeface="Gidole" panose="02000503000000000000" pitchFamily="50" charset="0"/>
                <a:ea typeface="Roboto Mono" pitchFamily="2" charset="0"/>
              </a:rPr>
              <a:t> column to a month data type.</a:t>
            </a:r>
          </a:p>
          <a:p>
            <a:pPr marL="742950" indent="-742950">
              <a:buFont typeface="+mj-lt"/>
              <a:buAutoNum type="arabicPeriod"/>
            </a:pPr>
            <a:r>
              <a:rPr lang="en-US" sz="4000" dirty="0">
                <a:latin typeface="Gidole" panose="02000503000000000000" pitchFamily="50" charset="0"/>
                <a:ea typeface="Roboto Mono" pitchFamily="2" charset="0"/>
              </a:rPr>
              <a:t>Convert the </a:t>
            </a:r>
            <a:r>
              <a:rPr lang="en-US" sz="4000" dirty="0">
                <a:latin typeface="Roboto Mono" pitchFamily="2" charset="0"/>
                <a:ea typeface="Roboto Mono" pitchFamily="2" charset="0"/>
              </a:rPr>
              <a:t>Account</a:t>
            </a:r>
            <a:r>
              <a:rPr lang="en-US" sz="4000" dirty="0">
                <a:latin typeface="Gidole" panose="02000503000000000000" pitchFamily="50" charset="0"/>
                <a:ea typeface="Roboto Mono" pitchFamily="2" charset="0"/>
              </a:rPr>
              <a:t> column to proper case.</a:t>
            </a:r>
          </a:p>
          <a:p>
            <a:pPr marL="742950" indent="-742950">
              <a:buFont typeface="+mj-lt"/>
              <a:buAutoNum type="arabicPeriod"/>
            </a:pPr>
            <a:r>
              <a:rPr lang="en-US" sz="4000" dirty="0">
                <a:latin typeface="Gidole" panose="02000503000000000000" pitchFamily="50" charset="0"/>
                <a:ea typeface="Roboto Mono" pitchFamily="2" charset="0"/>
              </a:rPr>
              <a:t>Split the </a:t>
            </a:r>
            <a:r>
              <a:rPr lang="en-US" sz="4000" dirty="0">
                <a:latin typeface="Roboto Mono" pitchFamily="2" charset="0"/>
                <a:ea typeface="Roboto Mono" pitchFamily="2" charset="0"/>
              </a:rPr>
              <a:t>Opportunity</a:t>
            </a:r>
            <a:r>
              <a:rPr lang="en-US" sz="4000" dirty="0">
                <a:latin typeface="Gidole" panose="02000503000000000000" pitchFamily="50" charset="0"/>
                <a:ea typeface="Roboto Mono" pitchFamily="2" charset="0"/>
              </a:rPr>
              <a:t> column into three columns:</a:t>
            </a:r>
          </a:p>
          <a:p>
            <a:pPr marL="1200150" lvl="1" indent="-742950">
              <a:buFont typeface="+mj-lt"/>
              <a:buAutoNum type="alphaUcPeriod"/>
            </a:pPr>
            <a:r>
              <a:rPr lang="en-US" sz="4000" dirty="0">
                <a:latin typeface="Roboto Mono" pitchFamily="2" charset="0"/>
                <a:ea typeface="Roboto Mono" pitchFamily="2" charset="0"/>
              </a:rPr>
              <a:t>Vendor</a:t>
            </a:r>
          </a:p>
          <a:p>
            <a:pPr marL="1200150" lvl="1" indent="-742950">
              <a:buFont typeface="+mj-lt"/>
              <a:buAutoNum type="alphaUcPeriod"/>
            </a:pPr>
            <a:r>
              <a:rPr lang="en-US" sz="4000" dirty="0">
                <a:latin typeface="Roboto Mono" pitchFamily="2" charset="0"/>
                <a:ea typeface="Roboto Mono" pitchFamily="2" charset="0"/>
              </a:rPr>
              <a:t>Status</a:t>
            </a:r>
          </a:p>
          <a:p>
            <a:pPr marL="1200150" lvl="1" indent="-742950">
              <a:buFont typeface="+mj-lt"/>
              <a:buAutoNum type="alphaUcPeriod"/>
            </a:pPr>
            <a:r>
              <a:rPr lang="en-US" sz="4000" dirty="0">
                <a:latin typeface="Roboto Mono" pitchFamily="2" charset="0"/>
                <a:ea typeface="Roboto Mono" pitchFamily="2" charset="0"/>
              </a:rPr>
              <a:t>Order Type</a:t>
            </a:r>
          </a:p>
        </p:txBody>
      </p:sp>
    </p:spTree>
    <p:extLst>
      <p:ext uri="{BB962C8B-B14F-4D97-AF65-F5344CB8AC3E}">
        <p14:creationId xmlns:p14="http://schemas.microsoft.com/office/powerpoint/2010/main" val="22602895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0728361" y="2727361"/>
            <a:ext cx="7565692" cy="755358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4" name="Group 4"/>
          <p:cNvGrpSpPr/>
          <p:nvPr/>
        </p:nvGrpSpPr>
        <p:grpSpPr>
          <a:xfrm rot="-10800000">
            <a:off x="15566406" y="5573199"/>
            <a:ext cx="5443189" cy="471380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3D3935"/>
            </a:solidFill>
          </p:spPr>
        </p:sp>
      </p:grpSp>
      <p:sp>
        <p:nvSpPr>
          <p:cNvPr id="6" name="AutoShape 6"/>
          <p:cNvSpPr/>
          <p:nvPr/>
        </p:nvSpPr>
        <p:spPr>
          <a:xfrm>
            <a:off x="9144000" y="2143604"/>
            <a:ext cx="9466400" cy="56192"/>
          </a:xfrm>
          <a:prstGeom prst="rect">
            <a:avLst/>
          </a:prstGeom>
          <a:solidFill>
            <a:srgbClr val="000000"/>
          </a:solidFill>
        </p:spPr>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1028700" y="1028700"/>
            <a:ext cx="7567947" cy="2308324"/>
          </a:xfrm>
          <a:prstGeom prst="rect">
            <a:avLst/>
          </a:prstGeom>
        </p:spPr>
        <p:txBody>
          <a:bodyPr lIns="0" tIns="0" rIns="0" bIns="0" rtlCol="0" anchor="t">
            <a:spAutoFit/>
          </a:bodyPr>
          <a:lstStyle/>
          <a:p>
            <a:pPr>
              <a:lnSpc>
                <a:spcPts val="9000"/>
              </a:lnSpc>
            </a:pPr>
            <a:r>
              <a:rPr lang="en-US" sz="7500" spc="375" dirty="0">
                <a:solidFill>
                  <a:srgbClr val="000000"/>
                </a:solidFill>
                <a:latin typeface="League Spartan Bold"/>
              </a:rPr>
              <a:t>FOLLOWING ALONG</a:t>
            </a:r>
          </a:p>
        </p:txBody>
      </p:sp>
      <p:sp>
        <p:nvSpPr>
          <p:cNvPr id="9" name="TextBox 9"/>
          <p:cNvSpPr txBox="1"/>
          <p:nvPr/>
        </p:nvSpPr>
        <p:spPr>
          <a:xfrm rot="-5400000">
            <a:off x="-436430" y="7015930"/>
            <a:ext cx="3650350" cy="834390"/>
          </a:xfrm>
          <a:prstGeom prst="rect">
            <a:avLst/>
          </a:prstGeom>
        </p:spPr>
        <p:txBody>
          <a:bodyPr lIns="0" tIns="0" rIns="0" bIns="0" rtlCol="0" anchor="t">
            <a:spAutoFit/>
          </a:bodyPr>
          <a:lstStyle/>
          <a:p>
            <a:pPr>
              <a:lnSpc>
                <a:spcPts val="3359"/>
              </a:lnSpc>
            </a:pPr>
            <a:r>
              <a:rPr lang="en-US" sz="2400" spc="192" dirty="0">
                <a:solidFill>
                  <a:srgbClr val="000000"/>
                </a:solidFill>
                <a:latin typeface="Gidole"/>
              </a:rPr>
              <a:t>First Steps with Power Query for Microsoft Excel</a:t>
            </a:r>
          </a:p>
        </p:txBody>
      </p:sp>
      <p:sp>
        <p:nvSpPr>
          <p:cNvPr id="10" name="TextBox 10"/>
          <p:cNvSpPr txBox="1"/>
          <p:nvPr/>
        </p:nvSpPr>
        <p:spPr>
          <a:xfrm>
            <a:off x="3420038" y="3316520"/>
            <a:ext cx="5905084" cy="5320687"/>
          </a:xfrm>
          <a:prstGeom prst="rect">
            <a:avLst/>
          </a:prstGeom>
        </p:spPr>
        <p:txBody>
          <a:bodyPr lIns="0" tIns="0" rIns="0" bIns="0" rtlCol="0" anchor="t">
            <a:spAutoFit/>
          </a:bodyPr>
          <a:lstStyle/>
          <a:p>
            <a:pPr marL="457200" indent="-457200">
              <a:lnSpc>
                <a:spcPts val="3750"/>
              </a:lnSpc>
              <a:buFont typeface="Arial" panose="020B0604020202020204" pitchFamily="34" charset="0"/>
              <a:buChar char="•"/>
            </a:pPr>
            <a:r>
              <a:rPr lang="en-US" sz="3200" spc="30" dirty="0">
                <a:solidFill>
                  <a:srgbClr val="000000"/>
                </a:solidFill>
                <a:latin typeface="Gidole"/>
              </a:rPr>
              <a:t>Each section is a sub-folder in the repo</a:t>
            </a:r>
          </a:p>
          <a:p>
            <a:pPr>
              <a:lnSpc>
                <a:spcPts val="3750"/>
              </a:lnSpc>
            </a:pPr>
            <a:endParaRPr lang="en-US" sz="3200" spc="30" dirty="0">
              <a:solidFill>
                <a:srgbClr val="000000"/>
              </a:solidFill>
              <a:latin typeface="Gidole"/>
            </a:endParaRPr>
          </a:p>
          <a:p>
            <a:pPr marL="457200" indent="-457200">
              <a:lnSpc>
                <a:spcPts val="3750"/>
              </a:lnSpc>
              <a:buFont typeface="Arial" panose="020B0604020202020204" pitchFamily="34" charset="0"/>
              <a:buChar char="•"/>
            </a:pPr>
            <a:r>
              <a:rPr lang="en-US" sz="3200" spc="30" dirty="0">
                <a:solidFill>
                  <a:srgbClr val="000000"/>
                </a:solidFill>
                <a:latin typeface="Gidole"/>
              </a:rPr>
              <a:t>Demos = follow along with me</a:t>
            </a:r>
          </a:p>
          <a:p>
            <a:pPr marL="457200" indent="-457200">
              <a:lnSpc>
                <a:spcPts val="3750"/>
              </a:lnSpc>
              <a:buFont typeface="Arial" panose="020B0604020202020204" pitchFamily="34" charset="0"/>
              <a:buChar char="•"/>
            </a:pPr>
            <a:endParaRPr lang="en-US" sz="3200" spc="30" dirty="0">
              <a:solidFill>
                <a:srgbClr val="000000"/>
              </a:solidFill>
              <a:latin typeface="Gidole"/>
            </a:endParaRPr>
          </a:p>
          <a:p>
            <a:pPr marL="457200" indent="-457200">
              <a:lnSpc>
                <a:spcPts val="3750"/>
              </a:lnSpc>
              <a:buFont typeface="Arial" panose="020B0604020202020204" pitchFamily="34" charset="0"/>
              <a:buChar char="•"/>
            </a:pPr>
            <a:r>
              <a:rPr lang="en-US" sz="3200" spc="30" dirty="0">
                <a:solidFill>
                  <a:srgbClr val="000000"/>
                </a:solidFill>
                <a:latin typeface="Gidole"/>
              </a:rPr>
              <a:t>Drills = try it yourself</a:t>
            </a:r>
          </a:p>
          <a:p>
            <a:pPr marL="914400" lvl="1" indent="-457200">
              <a:lnSpc>
                <a:spcPts val="3750"/>
              </a:lnSpc>
              <a:buFont typeface="Arial" panose="020B0604020202020204" pitchFamily="34" charset="0"/>
              <a:buChar char="•"/>
            </a:pPr>
            <a:r>
              <a:rPr lang="en-US" sz="3200" spc="30" dirty="0">
                <a:solidFill>
                  <a:srgbClr val="000000"/>
                </a:solidFill>
                <a:latin typeface="Gidole"/>
              </a:rPr>
              <a:t>Refresh your memory with the demo notes</a:t>
            </a:r>
          </a:p>
          <a:p>
            <a:pPr lvl="1">
              <a:lnSpc>
                <a:spcPts val="3750"/>
              </a:lnSpc>
            </a:pPr>
            <a:endParaRPr lang="en-US" sz="3200" spc="30" dirty="0">
              <a:solidFill>
                <a:srgbClr val="000000"/>
              </a:solidFill>
              <a:latin typeface="Gidole"/>
            </a:endParaRPr>
          </a:p>
          <a:p>
            <a:pPr>
              <a:lnSpc>
                <a:spcPts val="3750"/>
              </a:lnSpc>
            </a:pPr>
            <a:endParaRPr lang="en-US" sz="3000" spc="30" dirty="0">
              <a:solidFill>
                <a:srgbClr val="000000"/>
              </a:solidFill>
              <a:latin typeface="Gidole"/>
            </a:endParaRPr>
          </a:p>
          <a:p>
            <a:pPr>
              <a:lnSpc>
                <a:spcPts val="3750"/>
              </a:lnSpc>
            </a:pPr>
            <a:endParaRPr lang="en-US" sz="3000" spc="30" dirty="0">
              <a:solidFill>
                <a:srgbClr val="000000"/>
              </a:solidFill>
              <a:latin typeface="Gidole"/>
            </a:endParaRPr>
          </a:p>
        </p:txBody>
      </p:sp>
    </p:spTree>
    <p:extLst>
      <p:ext uri="{BB962C8B-B14F-4D97-AF65-F5344CB8AC3E}">
        <p14:creationId xmlns:p14="http://schemas.microsoft.com/office/powerpoint/2010/main" val="3926009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6647661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sp>
      <p:grpSp>
        <p:nvGrpSpPr>
          <p:cNvPr id="3" name="Group 3"/>
          <p:cNvGrpSpPr/>
          <p:nvPr/>
        </p:nvGrpSpPr>
        <p:grpSpPr>
          <a:xfrm>
            <a:off x="0" y="2733413"/>
            <a:ext cx="7565692" cy="755358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3031757" y="5143500"/>
            <a:ext cx="6063514" cy="5251003"/>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2"/>
          <a:srcRect/>
          <a:stretch>
            <a:fillRect/>
          </a:stretch>
        </p:blipFill>
        <p:spPr>
          <a:xfrm>
            <a:off x="16100583" y="9258300"/>
            <a:ext cx="2005783" cy="1470490"/>
          </a:xfrm>
          <a:prstGeom prst="rect">
            <a:avLst/>
          </a:prstGeom>
        </p:spPr>
      </p:pic>
      <p:sp>
        <p:nvSpPr>
          <p:cNvPr id="8" name="TextBox 8"/>
          <p:cNvSpPr txBox="1"/>
          <p:nvPr/>
        </p:nvSpPr>
        <p:spPr>
          <a:xfrm>
            <a:off x="6781800" y="190500"/>
            <a:ext cx="11010900" cy="4616648"/>
          </a:xfrm>
          <a:prstGeom prst="rect">
            <a:avLst/>
          </a:prstGeom>
        </p:spPr>
        <p:txBody>
          <a:bodyPr wrap="square" lIns="0" tIns="0" rIns="0" bIns="0" rtlCol="0" anchor="t">
            <a:spAutoFit/>
          </a:bodyPr>
          <a:lstStyle/>
          <a:p>
            <a:pPr algn="r">
              <a:lnSpc>
                <a:spcPts val="9000"/>
              </a:lnSpc>
            </a:pPr>
            <a:r>
              <a:rPr lang="en-US" sz="7500" spc="375" dirty="0">
                <a:solidFill>
                  <a:srgbClr val="FFFFFF"/>
                </a:solidFill>
                <a:latin typeface="League Spartan Bold"/>
              </a:rPr>
              <a:t>6. TRANSFORMING COLUMNS IN POWER QUERY, PART II</a:t>
            </a:r>
          </a:p>
        </p:txBody>
      </p:sp>
    </p:spTree>
    <p:extLst>
      <p:ext uri="{BB962C8B-B14F-4D97-AF65-F5344CB8AC3E}">
        <p14:creationId xmlns:p14="http://schemas.microsoft.com/office/powerpoint/2010/main" val="382167683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1095300"/>
          </a:xfrm>
          <a:prstGeom prst="rect">
            <a:avLst/>
          </a:prstGeom>
        </p:spPr>
        <p:txBody>
          <a:bodyPr lIns="0" tIns="0" rIns="0" bIns="0" rtlCol="0" anchor="t">
            <a:spAutoFit/>
          </a:bodyPr>
          <a:lstStyle/>
          <a:p>
            <a:pPr algn="r">
              <a:lnSpc>
                <a:spcPts val="9100"/>
              </a:lnSpc>
            </a:pPr>
            <a:r>
              <a:rPr lang="en-US" sz="6500" b="1" spc="195" dirty="0">
                <a:solidFill>
                  <a:srgbClr val="F2F0F4"/>
                </a:solidFill>
                <a:latin typeface="League Spartan Italics"/>
              </a:rPr>
              <a:t>6A. Transforming Columns</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231907028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857250" y="1943100"/>
            <a:ext cx="12877800" cy="707886"/>
          </a:xfrm>
          <a:prstGeom prst="rect">
            <a:avLst/>
          </a:prstGeom>
          <a:noFill/>
        </p:spPr>
        <p:txBody>
          <a:bodyPr wrap="square" rtlCol="0">
            <a:spAutoFit/>
          </a:bodyPr>
          <a:lstStyle/>
          <a:p>
            <a:pPr marL="571500" indent="-571500">
              <a:buFont typeface="Arial" panose="020B0604020202020204" pitchFamily="34" charset="0"/>
              <a:buChar char="•"/>
            </a:pPr>
            <a:r>
              <a:rPr lang="en-US" sz="4000" dirty="0">
                <a:latin typeface="Gidole" panose="02000503000000000000" pitchFamily="50" charset="0"/>
              </a:rPr>
              <a:t>File: </a:t>
            </a:r>
            <a:r>
              <a:rPr lang="en-US" sz="4000" dirty="0">
                <a:latin typeface="Roboto Mono" pitchFamily="2" charset="0"/>
                <a:ea typeface="Roboto Mono" pitchFamily="2" charset="0"/>
              </a:rPr>
              <a:t>population-densities.xlsx</a:t>
            </a:r>
          </a:p>
        </p:txBody>
      </p:sp>
    </p:spTree>
    <p:extLst>
      <p:ext uri="{BB962C8B-B14F-4D97-AF65-F5344CB8AC3E}">
        <p14:creationId xmlns:p14="http://schemas.microsoft.com/office/powerpoint/2010/main" val="94873494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857250" y="1943100"/>
            <a:ext cx="12877800" cy="2554545"/>
          </a:xfrm>
          <a:prstGeom prst="rect">
            <a:avLst/>
          </a:prstGeom>
          <a:noFill/>
        </p:spPr>
        <p:txBody>
          <a:bodyPr wrap="square" rtlCol="0">
            <a:spAutoFit/>
          </a:bodyPr>
          <a:lstStyle/>
          <a:p>
            <a:r>
              <a:rPr lang="en-US" sz="4000" dirty="0">
                <a:latin typeface="Gidole" panose="02000503000000000000" pitchFamily="50" charset="0"/>
              </a:rPr>
              <a:t>File: </a:t>
            </a:r>
            <a:r>
              <a:rPr lang="en-US" sz="4000" dirty="0">
                <a:latin typeface="Roboto Mono" pitchFamily="2" charset="0"/>
                <a:ea typeface="Roboto Mono" pitchFamily="2" charset="0"/>
              </a:rPr>
              <a:t>wholesale-customers.xlsx</a:t>
            </a:r>
          </a:p>
          <a:p>
            <a:endParaRPr lang="en-US" sz="4000" dirty="0">
              <a:latin typeface="Roboto Mono" pitchFamily="2" charset="0"/>
              <a:ea typeface="Roboto Mono" pitchFamily="2" charset="0"/>
            </a:endParaRPr>
          </a:p>
          <a:p>
            <a:pPr marL="742950" indent="-742950">
              <a:buFont typeface="+mj-lt"/>
              <a:buAutoNum type="arabicPeriod"/>
            </a:pPr>
            <a:r>
              <a:rPr lang="en-US" sz="4000" dirty="0">
                <a:latin typeface="Gidole" panose="02000503000000000000" pitchFamily="50" charset="0"/>
                <a:ea typeface="Roboto Mono" pitchFamily="2" charset="0"/>
              </a:rPr>
              <a:t>Tidy this data! </a:t>
            </a:r>
          </a:p>
          <a:p>
            <a:pPr marL="742950" indent="-742950">
              <a:buFont typeface="+mj-lt"/>
              <a:buAutoNum type="arabicPeriod"/>
            </a:pPr>
            <a:r>
              <a:rPr lang="en-US" sz="4000" dirty="0">
                <a:latin typeface="Gidole" panose="02000503000000000000" pitchFamily="50" charset="0"/>
                <a:ea typeface="Roboto Mono" pitchFamily="2" charset="0"/>
              </a:rPr>
              <a:t>Create a field calculating 10% of the sales called </a:t>
            </a:r>
            <a:r>
              <a:rPr lang="en-US" sz="4000" dirty="0">
                <a:latin typeface="Roboto Mono" pitchFamily="2" charset="0"/>
                <a:ea typeface="Roboto Mono" pitchFamily="2" charset="0"/>
              </a:rPr>
              <a:t>Tax</a:t>
            </a:r>
          </a:p>
        </p:txBody>
      </p:sp>
    </p:spTree>
    <p:extLst>
      <p:ext uri="{BB962C8B-B14F-4D97-AF65-F5344CB8AC3E}">
        <p14:creationId xmlns:p14="http://schemas.microsoft.com/office/powerpoint/2010/main" val="337038049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1095300"/>
          </a:xfrm>
          <a:prstGeom prst="rect">
            <a:avLst/>
          </a:prstGeom>
        </p:spPr>
        <p:txBody>
          <a:bodyPr lIns="0" tIns="0" rIns="0" bIns="0" rtlCol="0" anchor="t">
            <a:spAutoFit/>
          </a:bodyPr>
          <a:lstStyle/>
          <a:p>
            <a:pPr algn="r">
              <a:lnSpc>
                <a:spcPts val="9100"/>
              </a:lnSpc>
            </a:pPr>
            <a:r>
              <a:rPr lang="en-US" sz="6500" b="1" spc="195" dirty="0">
                <a:solidFill>
                  <a:srgbClr val="F2F0F4"/>
                </a:solidFill>
                <a:latin typeface="League Spartan Italics"/>
              </a:rPr>
              <a:t>6B. Appending Tables</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256249106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857250" y="1943100"/>
            <a:ext cx="12877800" cy="707886"/>
          </a:xfrm>
          <a:prstGeom prst="rect">
            <a:avLst/>
          </a:prstGeom>
          <a:noFill/>
        </p:spPr>
        <p:txBody>
          <a:bodyPr wrap="square" rtlCol="0">
            <a:spAutoFit/>
          </a:bodyPr>
          <a:lstStyle/>
          <a:p>
            <a:pPr marL="571500" indent="-571500">
              <a:buFont typeface="Arial" panose="020B0604020202020204" pitchFamily="34" charset="0"/>
              <a:buChar char="•"/>
            </a:pPr>
            <a:r>
              <a:rPr lang="en-US" sz="4000" dirty="0">
                <a:latin typeface="Gidole" panose="02000503000000000000" pitchFamily="50" charset="0"/>
              </a:rPr>
              <a:t>Files: </a:t>
            </a:r>
            <a:r>
              <a:rPr lang="en-US" sz="4000" dirty="0">
                <a:latin typeface="Roboto Mono" pitchFamily="2" charset="0"/>
                <a:ea typeface="Roboto Mono" pitchFamily="2" charset="0"/>
              </a:rPr>
              <a:t>oscars_yes.csv, oscars_no.csv</a:t>
            </a:r>
          </a:p>
        </p:txBody>
      </p:sp>
    </p:spTree>
    <p:extLst>
      <p:ext uri="{BB962C8B-B14F-4D97-AF65-F5344CB8AC3E}">
        <p14:creationId xmlns:p14="http://schemas.microsoft.com/office/powerpoint/2010/main" val="242815722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857250" y="1943100"/>
            <a:ext cx="13925550" cy="1938992"/>
          </a:xfrm>
          <a:prstGeom prst="rect">
            <a:avLst/>
          </a:prstGeom>
          <a:noFill/>
        </p:spPr>
        <p:txBody>
          <a:bodyPr wrap="square" rtlCol="0">
            <a:spAutoFit/>
          </a:bodyPr>
          <a:lstStyle/>
          <a:p>
            <a:r>
              <a:rPr lang="en-US" sz="4000" dirty="0">
                <a:latin typeface="Gidole" panose="02000503000000000000" pitchFamily="50" charset="0"/>
              </a:rPr>
              <a:t>File: </a:t>
            </a:r>
            <a:r>
              <a:rPr lang="en-US" sz="4000" dirty="0">
                <a:latin typeface="Roboto Mono" pitchFamily="2" charset="0"/>
                <a:ea typeface="Roboto Mono" pitchFamily="2" charset="0"/>
              </a:rPr>
              <a:t>hof_inducted.xlsx, hof_not_inducted.xlsx</a:t>
            </a:r>
          </a:p>
          <a:p>
            <a:endParaRPr lang="en-US" sz="4000" dirty="0">
              <a:latin typeface="Roboto Mono" pitchFamily="2" charset="0"/>
              <a:ea typeface="Roboto Mono" pitchFamily="2" charset="0"/>
            </a:endParaRPr>
          </a:p>
          <a:p>
            <a:pPr marL="742950" indent="-742950">
              <a:buFont typeface="+mj-lt"/>
              <a:buAutoNum type="arabicPeriod"/>
            </a:pPr>
            <a:r>
              <a:rPr lang="en-US" sz="4000" dirty="0">
                <a:latin typeface="Gidole" panose="02000503000000000000" pitchFamily="50" charset="0"/>
                <a:ea typeface="Roboto Mono" pitchFamily="2" charset="0"/>
              </a:rPr>
              <a:t>Append these tables</a:t>
            </a:r>
            <a:endParaRPr lang="en-US" sz="4000" dirty="0">
              <a:latin typeface="Roboto Mono" pitchFamily="2" charset="0"/>
              <a:ea typeface="Roboto Mono" pitchFamily="2" charset="0"/>
            </a:endParaRPr>
          </a:p>
        </p:txBody>
      </p:sp>
    </p:spTree>
    <p:extLst>
      <p:ext uri="{BB962C8B-B14F-4D97-AF65-F5344CB8AC3E}">
        <p14:creationId xmlns:p14="http://schemas.microsoft.com/office/powerpoint/2010/main" val="44263851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857250" y="1943100"/>
            <a:ext cx="12877800" cy="1323439"/>
          </a:xfrm>
          <a:prstGeom prst="rect">
            <a:avLst/>
          </a:prstGeom>
          <a:noFill/>
        </p:spPr>
        <p:txBody>
          <a:bodyPr wrap="square" rtlCol="0">
            <a:spAutoFit/>
          </a:bodyPr>
          <a:lstStyle/>
          <a:p>
            <a:pPr marL="571500" indent="-571500">
              <a:buFont typeface="Arial" panose="020B0604020202020204" pitchFamily="34" charset="0"/>
              <a:buChar char="•"/>
            </a:pPr>
            <a:r>
              <a:rPr lang="en-US" sz="4000" dirty="0">
                <a:latin typeface="Gidole" panose="02000503000000000000" pitchFamily="50" charset="0"/>
              </a:rPr>
              <a:t>Append from a folder of files:</a:t>
            </a:r>
          </a:p>
          <a:p>
            <a:pPr marL="1028700" lvl="1" indent="-571500">
              <a:buFont typeface="Arial" panose="020B0604020202020204" pitchFamily="34" charset="0"/>
              <a:buChar char="•"/>
            </a:pPr>
            <a:r>
              <a:rPr lang="en-US" sz="4000" dirty="0">
                <a:latin typeface="Gidole" panose="02000503000000000000" pitchFamily="50" charset="0"/>
              </a:rPr>
              <a:t>Folder: </a:t>
            </a:r>
            <a:endParaRPr lang="en-US" sz="4000" dirty="0">
              <a:latin typeface="Roboto Mono" pitchFamily="2" charset="0"/>
              <a:ea typeface="Roboto Mono" pitchFamily="2" charset="0"/>
            </a:endParaRPr>
          </a:p>
        </p:txBody>
      </p:sp>
      <p:pic>
        <p:nvPicPr>
          <p:cNvPr id="3" name="Picture 2">
            <a:extLst>
              <a:ext uri="{FF2B5EF4-FFF2-40B4-BE49-F238E27FC236}">
                <a16:creationId xmlns:a16="http://schemas.microsoft.com/office/drawing/2014/main" id="{E5781672-03E7-4868-B3A4-6DF845DC7C89}"/>
              </a:ext>
            </a:extLst>
          </p:cNvPr>
          <p:cNvPicPr>
            <a:picLocks noChangeAspect="1"/>
          </p:cNvPicPr>
          <p:nvPr/>
        </p:nvPicPr>
        <p:blipFill>
          <a:blip r:embed="rId5"/>
          <a:stretch>
            <a:fillRect/>
          </a:stretch>
        </p:blipFill>
        <p:spPr>
          <a:xfrm>
            <a:off x="2899388" y="3619144"/>
            <a:ext cx="14006107" cy="3734156"/>
          </a:xfrm>
          <a:prstGeom prst="rect">
            <a:avLst/>
          </a:prstGeom>
        </p:spPr>
      </p:pic>
    </p:spTree>
    <p:extLst>
      <p:ext uri="{BB962C8B-B14F-4D97-AF65-F5344CB8AC3E}">
        <p14:creationId xmlns:p14="http://schemas.microsoft.com/office/powerpoint/2010/main" val="334607193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857250" y="1943100"/>
            <a:ext cx="13925550" cy="4401205"/>
          </a:xfrm>
          <a:prstGeom prst="rect">
            <a:avLst/>
          </a:prstGeom>
          <a:noFill/>
        </p:spPr>
        <p:txBody>
          <a:bodyPr wrap="square" rtlCol="0">
            <a:spAutoFit/>
          </a:bodyPr>
          <a:lstStyle/>
          <a:p>
            <a:pPr marL="571500" indent="-571500">
              <a:buFont typeface="Arial" panose="020B0604020202020204" pitchFamily="34" charset="0"/>
              <a:buChar char="•"/>
            </a:pPr>
            <a:r>
              <a:rPr lang="en-US" sz="4000" dirty="0">
                <a:latin typeface="Roboto Mono" pitchFamily="2" charset="0"/>
                <a:ea typeface="Roboto Mono" pitchFamily="2" charset="0"/>
              </a:rPr>
              <a:t>baseball</a:t>
            </a:r>
            <a:r>
              <a:rPr lang="en-US" sz="4000" dirty="0">
                <a:latin typeface="Gidole" panose="020B0604020202020204" charset="0"/>
              </a:rPr>
              <a:t> folder</a:t>
            </a:r>
          </a:p>
          <a:p>
            <a:pPr marL="1028700" lvl="1" indent="-571500">
              <a:buFont typeface="Arial" panose="020B0604020202020204" pitchFamily="34" charset="0"/>
              <a:buChar char="•"/>
            </a:pPr>
            <a:r>
              <a:rPr lang="en-US" sz="4000" dirty="0">
                <a:latin typeface="Gidole" panose="020B0604020202020204" charset="0"/>
              </a:rPr>
              <a:t>This is a download of the csv version of the </a:t>
            </a:r>
            <a:r>
              <a:rPr lang="en-US" sz="4000" u="sng" dirty="0" err="1">
                <a:latin typeface="Gidole" panose="020B0604020202020204" charset="0"/>
                <a:hlinkClick r:id="rId5"/>
              </a:rPr>
              <a:t>Lahman</a:t>
            </a:r>
            <a:r>
              <a:rPr lang="en-US" sz="4000" u="sng" dirty="0">
                <a:latin typeface="Gidole" panose="020B0604020202020204" charset="0"/>
                <a:hlinkClick r:id="rId5"/>
              </a:rPr>
              <a:t> baseball database</a:t>
            </a:r>
            <a:r>
              <a:rPr lang="en-US" sz="4000" dirty="0">
                <a:latin typeface="Gidole" panose="020B0604020202020204" charset="0"/>
              </a:rPr>
              <a:t>.</a:t>
            </a:r>
          </a:p>
          <a:p>
            <a:pPr marL="1028700" lvl="1" indent="-571500">
              <a:buFont typeface="Arial" panose="020B0604020202020204" pitchFamily="34" charset="0"/>
              <a:buChar char="•"/>
            </a:pPr>
            <a:r>
              <a:rPr lang="en-US" sz="4000" dirty="0">
                <a:latin typeface="Gidole" panose="020B0604020202020204" charset="0"/>
              </a:rPr>
              <a:t>See if you can get a table of </a:t>
            </a:r>
            <a:r>
              <a:rPr lang="en-US" sz="4000" i="1" dirty="0">
                <a:latin typeface="Gidole" panose="020B0604020202020204" charset="0"/>
              </a:rPr>
              <a:t>all </a:t>
            </a:r>
            <a:r>
              <a:rPr lang="en-US" sz="4000" dirty="0">
                <a:latin typeface="Gidole" panose="020B0604020202020204" charset="0"/>
              </a:rPr>
              <a:t>files in this folder using Power Query.</a:t>
            </a:r>
          </a:p>
          <a:p>
            <a:pPr marL="1485900" lvl="2" indent="-571500">
              <a:buFont typeface="Arial" panose="020B0604020202020204" pitchFamily="34" charset="0"/>
              <a:buChar char="•"/>
            </a:pPr>
            <a:r>
              <a:rPr lang="en-US" sz="4000" dirty="0">
                <a:latin typeface="Gidole" panose="020B0604020202020204" charset="0"/>
              </a:rPr>
              <a:t>In this case we </a:t>
            </a:r>
            <a:r>
              <a:rPr lang="en-US" sz="4000" i="1" dirty="0">
                <a:latin typeface="Gidole" panose="020B0604020202020204" charset="0"/>
              </a:rPr>
              <a:t>do not </a:t>
            </a:r>
            <a:r>
              <a:rPr lang="en-US" sz="4000" dirty="0">
                <a:latin typeface="Gidole" panose="020B0604020202020204" charset="0"/>
              </a:rPr>
              <a:t>want to transform the data, just load a table of the file metadata. </a:t>
            </a:r>
          </a:p>
        </p:txBody>
      </p:sp>
    </p:spTree>
    <p:extLst>
      <p:ext uri="{BB962C8B-B14F-4D97-AF65-F5344CB8AC3E}">
        <p14:creationId xmlns:p14="http://schemas.microsoft.com/office/powerpoint/2010/main" val="26113534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sp>
      <p:grpSp>
        <p:nvGrpSpPr>
          <p:cNvPr id="3" name="Group 3"/>
          <p:cNvGrpSpPr/>
          <p:nvPr/>
        </p:nvGrpSpPr>
        <p:grpSpPr>
          <a:xfrm>
            <a:off x="0" y="2733413"/>
            <a:ext cx="7565692" cy="755358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3031757" y="5143500"/>
            <a:ext cx="6063514" cy="5251003"/>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7666093" y="264557"/>
            <a:ext cx="9593207" cy="3462486"/>
          </a:xfrm>
          <a:prstGeom prst="rect">
            <a:avLst/>
          </a:prstGeom>
        </p:spPr>
        <p:txBody>
          <a:bodyPr wrap="square" lIns="0" tIns="0" rIns="0" bIns="0" rtlCol="0" anchor="t">
            <a:spAutoFit/>
          </a:bodyPr>
          <a:lstStyle/>
          <a:p>
            <a:pPr algn="r">
              <a:lnSpc>
                <a:spcPts val="9000"/>
              </a:lnSpc>
            </a:pPr>
            <a:r>
              <a:rPr lang="en-US" sz="7500" spc="375" dirty="0">
                <a:solidFill>
                  <a:srgbClr val="FFFFFF"/>
                </a:solidFill>
                <a:latin typeface="League Spartan Bold"/>
              </a:rPr>
              <a:t>1. POWER QUERY AS EXCEL’S ETL TOOL</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367910452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
        <p:nvSpPr>
          <p:cNvPr id="2" name="TextBox 1">
            <a:extLst>
              <a:ext uri="{FF2B5EF4-FFF2-40B4-BE49-F238E27FC236}">
                <a16:creationId xmlns:a16="http://schemas.microsoft.com/office/drawing/2014/main" id="{8C9D2863-CC44-494F-8760-267A4D272A18}"/>
              </a:ext>
            </a:extLst>
          </p:cNvPr>
          <p:cNvSpPr txBox="1"/>
          <p:nvPr/>
        </p:nvSpPr>
        <p:spPr>
          <a:xfrm>
            <a:off x="1524000" y="2158410"/>
            <a:ext cx="4267200" cy="769441"/>
          </a:xfrm>
          <a:prstGeom prst="rect">
            <a:avLst/>
          </a:prstGeom>
          <a:noFill/>
        </p:spPr>
        <p:txBody>
          <a:bodyPr wrap="square" rtlCol="0">
            <a:spAutoFit/>
          </a:bodyPr>
          <a:lstStyle/>
          <a:p>
            <a:r>
              <a:rPr lang="en-US" sz="4400" dirty="0">
                <a:latin typeface="Gidole" panose="02000503000000000000" pitchFamily="50" charset="0"/>
              </a:rPr>
              <a:t>I have one:</a:t>
            </a:r>
          </a:p>
        </p:txBody>
      </p:sp>
      <p:pic>
        <p:nvPicPr>
          <p:cNvPr id="4" name="Picture 3">
            <a:extLst>
              <a:ext uri="{FF2B5EF4-FFF2-40B4-BE49-F238E27FC236}">
                <a16:creationId xmlns:a16="http://schemas.microsoft.com/office/drawing/2014/main" id="{CA5C38A9-93B7-477E-9D25-749D8F7EAFF0}"/>
              </a:ext>
            </a:extLst>
          </p:cNvPr>
          <p:cNvPicPr>
            <a:picLocks noChangeAspect="1"/>
          </p:cNvPicPr>
          <p:nvPr/>
        </p:nvPicPr>
        <p:blipFill>
          <a:blip r:embed="rId5"/>
          <a:stretch>
            <a:fillRect/>
          </a:stretch>
        </p:blipFill>
        <p:spPr>
          <a:xfrm>
            <a:off x="6477000" y="2413937"/>
            <a:ext cx="8588907" cy="6851318"/>
          </a:xfrm>
          <a:prstGeom prst="rect">
            <a:avLst/>
          </a:prstGeom>
        </p:spPr>
      </p:pic>
      <p:sp>
        <p:nvSpPr>
          <p:cNvPr id="10" name="TextBox 9">
            <a:extLst>
              <a:ext uri="{FF2B5EF4-FFF2-40B4-BE49-F238E27FC236}">
                <a16:creationId xmlns:a16="http://schemas.microsoft.com/office/drawing/2014/main" id="{A401BF12-46D9-474D-BCA6-787886BBEFD4}"/>
              </a:ext>
            </a:extLst>
          </p:cNvPr>
          <p:cNvSpPr txBox="1"/>
          <p:nvPr/>
        </p:nvSpPr>
        <p:spPr>
          <a:xfrm>
            <a:off x="1676400" y="2874604"/>
            <a:ext cx="4267200" cy="1446550"/>
          </a:xfrm>
          <a:prstGeom prst="rect">
            <a:avLst/>
          </a:prstGeom>
          <a:noFill/>
        </p:spPr>
        <p:txBody>
          <a:bodyPr wrap="square" rtlCol="0">
            <a:spAutoFit/>
          </a:bodyPr>
          <a:lstStyle/>
          <a:p>
            <a:r>
              <a:rPr lang="en-US" sz="4400" i="1" dirty="0">
                <a:latin typeface="Gidole" panose="02000503000000000000" pitchFamily="50" charset="0"/>
              </a:rPr>
              <a:t>Who are these people?</a:t>
            </a:r>
          </a:p>
        </p:txBody>
      </p:sp>
      <p:sp>
        <p:nvSpPr>
          <p:cNvPr id="6" name="Rectangle 5">
            <a:extLst>
              <a:ext uri="{FF2B5EF4-FFF2-40B4-BE49-F238E27FC236}">
                <a16:creationId xmlns:a16="http://schemas.microsoft.com/office/drawing/2014/main" id="{912F8ED4-2E3C-4240-BBF1-C19A5DE8A166}"/>
              </a:ext>
            </a:extLst>
          </p:cNvPr>
          <p:cNvSpPr/>
          <p:nvPr/>
        </p:nvSpPr>
        <p:spPr>
          <a:xfrm>
            <a:off x="6477000" y="2413937"/>
            <a:ext cx="1066800" cy="6851318"/>
          </a:xfrm>
          <a:prstGeom prst="rect">
            <a:avLst/>
          </a:prstGeom>
          <a:noFill/>
          <a:ln w="57150">
            <a:solidFill>
              <a:srgbClr val="CF33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94089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6"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sp>
      <p:grpSp>
        <p:nvGrpSpPr>
          <p:cNvPr id="3" name="Group 3"/>
          <p:cNvGrpSpPr/>
          <p:nvPr/>
        </p:nvGrpSpPr>
        <p:grpSpPr>
          <a:xfrm>
            <a:off x="0" y="2733413"/>
            <a:ext cx="7565692" cy="755358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3031757" y="5143500"/>
            <a:ext cx="6063514" cy="5251003"/>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2"/>
          <a:srcRect/>
          <a:stretch>
            <a:fillRect/>
          </a:stretch>
        </p:blipFill>
        <p:spPr>
          <a:xfrm>
            <a:off x="16100583" y="9258300"/>
            <a:ext cx="2005783" cy="1470490"/>
          </a:xfrm>
          <a:prstGeom prst="rect">
            <a:avLst/>
          </a:prstGeom>
        </p:spPr>
      </p:pic>
      <p:sp>
        <p:nvSpPr>
          <p:cNvPr id="8" name="TextBox 8"/>
          <p:cNvSpPr txBox="1"/>
          <p:nvPr/>
        </p:nvSpPr>
        <p:spPr>
          <a:xfrm>
            <a:off x="8382000" y="419100"/>
            <a:ext cx="9593207" cy="2308324"/>
          </a:xfrm>
          <a:prstGeom prst="rect">
            <a:avLst/>
          </a:prstGeom>
        </p:spPr>
        <p:txBody>
          <a:bodyPr wrap="square" lIns="0" tIns="0" rIns="0" bIns="0" rtlCol="0" anchor="t">
            <a:spAutoFit/>
          </a:bodyPr>
          <a:lstStyle/>
          <a:p>
            <a:pPr algn="r">
              <a:lnSpc>
                <a:spcPts val="9000"/>
              </a:lnSpc>
            </a:pPr>
            <a:r>
              <a:rPr lang="en-US" sz="7500" spc="375" dirty="0">
                <a:solidFill>
                  <a:srgbClr val="FFFFFF"/>
                </a:solidFill>
                <a:latin typeface="League Spartan Bold"/>
              </a:rPr>
              <a:t>6. </a:t>
            </a:r>
            <a:r>
              <a:rPr lang="en-US" sz="7500" spc="375" dirty="0">
                <a:solidFill>
                  <a:srgbClr val="FFFFFF"/>
                </a:solidFill>
                <a:latin typeface="Roboto" panose="02000000000000000000" pitchFamily="2" charset="0"/>
                <a:ea typeface="Roboto" panose="02000000000000000000" pitchFamily="2" charset="0"/>
                <a:cs typeface="Roboto" panose="02000000000000000000" pitchFamily="2" charset="0"/>
              </a:rPr>
              <a:t>VLOOKUP()</a:t>
            </a:r>
            <a:r>
              <a:rPr lang="en-US" sz="7500" spc="375" dirty="0">
                <a:solidFill>
                  <a:srgbClr val="FFFFFF"/>
                </a:solidFill>
                <a:latin typeface="League Spartan Bold"/>
              </a:rPr>
              <a:t>, MEET </a:t>
            </a:r>
            <a:r>
              <a:rPr lang="en-US" sz="7500" spc="375" dirty="0">
                <a:solidFill>
                  <a:srgbClr val="FFFFFF"/>
                </a:solidFill>
                <a:latin typeface="Roboto" panose="02000000000000000000" pitchFamily="2" charset="0"/>
                <a:ea typeface="Roboto" panose="02000000000000000000" pitchFamily="2" charset="0"/>
                <a:cs typeface="Roboto" panose="02000000000000000000" pitchFamily="2" charset="0"/>
              </a:rPr>
              <a:t>JOIN</a:t>
            </a:r>
          </a:p>
        </p:txBody>
      </p:sp>
    </p:spTree>
    <p:extLst>
      <p:ext uri="{BB962C8B-B14F-4D97-AF65-F5344CB8AC3E}">
        <p14:creationId xmlns:p14="http://schemas.microsoft.com/office/powerpoint/2010/main" val="160375404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2322" y="2322"/>
            <a:ext cx="2902170" cy="2897526"/>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sp>
        <p:nvSpPr>
          <p:cNvPr id="4" name="TextBox 4"/>
          <p:cNvSpPr txBox="1"/>
          <p:nvPr/>
        </p:nvSpPr>
        <p:spPr>
          <a:xfrm>
            <a:off x="3810000" y="571500"/>
            <a:ext cx="12749958" cy="596317"/>
          </a:xfrm>
          <a:prstGeom prst="rect">
            <a:avLst/>
          </a:prstGeom>
        </p:spPr>
        <p:txBody>
          <a:bodyPr wrap="square" lIns="0" tIns="0" rIns="0" bIns="0" rtlCol="0" anchor="t">
            <a:spAutoFit/>
          </a:bodyPr>
          <a:lstStyle/>
          <a:p>
            <a:pPr marL="264160" lvl="1" algn="ctr">
              <a:lnSpc>
                <a:spcPts val="3840"/>
              </a:lnSpc>
            </a:pPr>
            <a:r>
              <a:rPr lang="en-US" sz="6000" spc="160" dirty="0">
                <a:solidFill>
                  <a:srgbClr val="000000"/>
                </a:solidFill>
                <a:latin typeface="League Spartan Bold"/>
              </a:rPr>
              <a:t>DUCT TAPE, MEET WELDER</a:t>
            </a:r>
          </a:p>
        </p:txBody>
      </p:sp>
      <p:grpSp>
        <p:nvGrpSpPr>
          <p:cNvPr id="5" name="Group 5"/>
          <p:cNvGrpSpPr/>
          <p:nvPr/>
        </p:nvGrpSpPr>
        <p:grpSpPr>
          <a:xfrm rot="-5400000">
            <a:off x="15388265" y="7387265"/>
            <a:ext cx="2902057" cy="2897414"/>
            <a:chOff x="0" y="0"/>
            <a:chExt cx="6350000" cy="6339840"/>
          </a:xfrm>
        </p:grpSpPr>
        <p:sp>
          <p:nvSpPr>
            <p:cNvPr id="6" name="Freeform 6"/>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pic>
        <p:nvPicPr>
          <p:cNvPr id="7" name="Picture 7"/>
          <p:cNvPicPr>
            <a:picLocks noChangeAspect="1"/>
          </p:cNvPicPr>
          <p:nvPr/>
        </p:nvPicPr>
        <p:blipFill>
          <a:blip r:embed="rId2"/>
          <a:srcRect/>
          <a:stretch>
            <a:fillRect/>
          </a:stretch>
        </p:blipFill>
        <p:spPr>
          <a:xfrm>
            <a:off x="16100583" y="9258300"/>
            <a:ext cx="2005783" cy="1470490"/>
          </a:xfrm>
          <a:prstGeom prst="rect">
            <a:avLst/>
          </a:prstGeom>
        </p:spPr>
      </p:pic>
      <p:pic>
        <p:nvPicPr>
          <p:cNvPr id="1026" name="Picture 2" descr="Duct Tape, Tape, Adhesive, Sticky, Gray, Silver, Repair">
            <a:extLst>
              <a:ext uri="{FF2B5EF4-FFF2-40B4-BE49-F238E27FC236}">
                <a16:creationId xmlns:a16="http://schemas.microsoft.com/office/drawing/2014/main" id="{0FF4244D-0F8B-445B-9792-7301980F32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1024" y="2263122"/>
            <a:ext cx="7800975"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Metallurgy, Welder, Welding, Manufactures, Work, Tool">
            <a:extLst>
              <a:ext uri="{FF2B5EF4-FFF2-40B4-BE49-F238E27FC236}">
                <a16:creationId xmlns:a16="http://schemas.microsoft.com/office/drawing/2014/main" id="{09925235-17C7-454C-BCA6-12AC7BE6463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63000" y="2902057"/>
            <a:ext cx="9144000" cy="607695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4">
            <a:extLst>
              <a:ext uri="{FF2B5EF4-FFF2-40B4-BE49-F238E27FC236}">
                <a16:creationId xmlns:a16="http://schemas.microsoft.com/office/drawing/2014/main" id="{DB857D6D-65DA-491F-83AC-B3DE4FD6007A}"/>
              </a:ext>
            </a:extLst>
          </p:cNvPr>
          <p:cNvSpPr txBox="1"/>
          <p:nvPr/>
        </p:nvSpPr>
        <p:spPr>
          <a:xfrm>
            <a:off x="535355" y="9438328"/>
            <a:ext cx="8001000" cy="555217"/>
          </a:xfrm>
          <a:prstGeom prst="rect">
            <a:avLst/>
          </a:prstGeom>
        </p:spPr>
        <p:txBody>
          <a:bodyPr wrap="square" lIns="0" tIns="0" rIns="0" bIns="0" rtlCol="0" anchor="t">
            <a:spAutoFit/>
          </a:bodyPr>
          <a:lstStyle/>
          <a:p>
            <a:pPr marL="264160" lvl="1" algn="ctr">
              <a:lnSpc>
                <a:spcPts val="3840"/>
              </a:lnSpc>
            </a:pPr>
            <a:r>
              <a:rPr lang="en-US" sz="6000" spc="160" dirty="0">
                <a:solidFill>
                  <a:srgbClr val="000000"/>
                </a:solidFill>
                <a:latin typeface="Roboto" panose="02000000000000000000" pitchFamily="2" charset="0"/>
                <a:ea typeface="Roboto" panose="02000000000000000000" pitchFamily="2" charset="0"/>
                <a:cs typeface="Roboto" panose="02000000000000000000" pitchFamily="2" charset="0"/>
              </a:rPr>
              <a:t>VLOOKUP()</a:t>
            </a:r>
          </a:p>
        </p:txBody>
      </p:sp>
      <p:sp>
        <p:nvSpPr>
          <p:cNvPr id="12" name="TextBox 4">
            <a:extLst>
              <a:ext uri="{FF2B5EF4-FFF2-40B4-BE49-F238E27FC236}">
                <a16:creationId xmlns:a16="http://schemas.microsoft.com/office/drawing/2014/main" id="{FC570849-AF0B-4428-A8E9-61ED8510969C}"/>
              </a:ext>
            </a:extLst>
          </p:cNvPr>
          <p:cNvSpPr txBox="1"/>
          <p:nvPr/>
        </p:nvSpPr>
        <p:spPr>
          <a:xfrm>
            <a:off x="7620000" y="9613420"/>
            <a:ext cx="8001000" cy="596317"/>
          </a:xfrm>
          <a:prstGeom prst="rect">
            <a:avLst/>
          </a:prstGeom>
        </p:spPr>
        <p:txBody>
          <a:bodyPr wrap="square" lIns="0" tIns="0" rIns="0" bIns="0" rtlCol="0" anchor="t">
            <a:spAutoFit/>
          </a:bodyPr>
          <a:lstStyle/>
          <a:p>
            <a:pPr marL="264160" lvl="1" algn="ctr">
              <a:lnSpc>
                <a:spcPts val="3840"/>
              </a:lnSpc>
            </a:pPr>
            <a:r>
              <a:rPr lang="en-US" sz="6000" spc="160" dirty="0">
                <a:solidFill>
                  <a:srgbClr val="000000"/>
                </a:solidFill>
                <a:latin typeface="League Spartan" panose="020B0604020202020204" charset="0"/>
                <a:ea typeface="Roboto" panose="02000000000000000000" pitchFamily="2" charset="0"/>
                <a:cs typeface="Roboto" panose="02000000000000000000" pitchFamily="2" charset="0"/>
              </a:rPr>
              <a:t>JOIN</a:t>
            </a:r>
          </a:p>
        </p:txBody>
      </p:sp>
    </p:spTree>
    <p:extLst>
      <p:ext uri="{BB962C8B-B14F-4D97-AF65-F5344CB8AC3E}">
        <p14:creationId xmlns:p14="http://schemas.microsoft.com/office/powerpoint/2010/main" val="251949397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857250" y="1943100"/>
            <a:ext cx="12877800" cy="1323439"/>
          </a:xfrm>
          <a:prstGeom prst="rect">
            <a:avLst/>
          </a:prstGeom>
          <a:noFill/>
        </p:spPr>
        <p:txBody>
          <a:bodyPr wrap="square" rtlCol="0">
            <a:spAutoFit/>
          </a:bodyPr>
          <a:lstStyle/>
          <a:p>
            <a:pPr marL="571500" indent="-571500">
              <a:buFont typeface="Arial" panose="020B0604020202020204" pitchFamily="34" charset="0"/>
              <a:buChar char="•"/>
            </a:pPr>
            <a:r>
              <a:rPr lang="en-US" sz="4000" dirty="0">
                <a:latin typeface="Gidole" panose="02000503000000000000" pitchFamily="50" charset="0"/>
              </a:rPr>
              <a:t>File: </a:t>
            </a:r>
            <a:r>
              <a:rPr lang="en-US" sz="4000" dirty="0">
                <a:latin typeface="Roboto Mono" pitchFamily="2" charset="0"/>
                <a:ea typeface="Roboto Mono" pitchFamily="2" charset="0"/>
              </a:rPr>
              <a:t>flights-and-planes.xlsx </a:t>
            </a:r>
            <a:r>
              <a:rPr lang="en-US" sz="4000" dirty="0">
                <a:latin typeface="Gidole" panose="020B0604020202020204" charset="0"/>
                <a:ea typeface="Roboto Mono" pitchFamily="2" charset="0"/>
              </a:rPr>
              <a:t>(the VLOOKUP way)</a:t>
            </a:r>
          </a:p>
        </p:txBody>
      </p:sp>
    </p:spTree>
    <p:extLst>
      <p:ext uri="{BB962C8B-B14F-4D97-AF65-F5344CB8AC3E}">
        <p14:creationId xmlns:p14="http://schemas.microsoft.com/office/powerpoint/2010/main" val="289700653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2322" y="2322"/>
            <a:ext cx="2902170" cy="2897526"/>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sp>
        <p:nvSpPr>
          <p:cNvPr id="4" name="TextBox 4"/>
          <p:cNvSpPr txBox="1"/>
          <p:nvPr/>
        </p:nvSpPr>
        <p:spPr>
          <a:xfrm>
            <a:off x="3906793" y="8587192"/>
            <a:ext cx="11302158" cy="975908"/>
          </a:xfrm>
          <a:prstGeom prst="rect">
            <a:avLst/>
          </a:prstGeom>
        </p:spPr>
        <p:txBody>
          <a:bodyPr wrap="square" lIns="0" tIns="0" rIns="0" bIns="0" rtlCol="0" anchor="t">
            <a:spAutoFit/>
          </a:bodyPr>
          <a:lstStyle/>
          <a:p>
            <a:pPr marL="264160" lvl="1" algn="ctr">
              <a:lnSpc>
                <a:spcPts val="3840"/>
              </a:lnSpc>
            </a:pPr>
            <a:r>
              <a:rPr lang="en-US" sz="3200" b="1" spc="160" dirty="0">
                <a:solidFill>
                  <a:srgbClr val="000000"/>
                </a:solidFill>
                <a:latin typeface="Gidole" panose="020B0604020202020204" charset="0"/>
              </a:rPr>
              <a:t>Returns records that have matching values in Tables A and B</a:t>
            </a:r>
            <a:endParaRPr lang="en-US" sz="3200" spc="160" dirty="0">
              <a:solidFill>
                <a:srgbClr val="000000"/>
              </a:solidFill>
              <a:latin typeface="Gidole" panose="020B0604020202020204" charset="0"/>
            </a:endParaRPr>
          </a:p>
          <a:p>
            <a:pPr marL="264160" lvl="1" algn="ctr">
              <a:lnSpc>
                <a:spcPts val="3840"/>
              </a:lnSpc>
            </a:pPr>
            <a:endParaRPr lang="en-US" sz="3200" spc="160" dirty="0">
              <a:solidFill>
                <a:srgbClr val="000000"/>
              </a:solidFill>
              <a:latin typeface="League Spartan Bold"/>
            </a:endParaRPr>
          </a:p>
        </p:txBody>
      </p:sp>
      <p:grpSp>
        <p:nvGrpSpPr>
          <p:cNvPr id="5" name="Group 5"/>
          <p:cNvGrpSpPr/>
          <p:nvPr/>
        </p:nvGrpSpPr>
        <p:grpSpPr>
          <a:xfrm rot="-5400000">
            <a:off x="15388265" y="7387265"/>
            <a:ext cx="2902057" cy="2897414"/>
            <a:chOff x="0" y="0"/>
            <a:chExt cx="6350000" cy="6339840"/>
          </a:xfrm>
        </p:grpSpPr>
        <p:sp>
          <p:nvSpPr>
            <p:cNvPr id="6" name="Freeform 6"/>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10" name="TextBox 4">
            <a:extLst>
              <a:ext uri="{FF2B5EF4-FFF2-40B4-BE49-F238E27FC236}">
                <a16:creationId xmlns:a16="http://schemas.microsoft.com/office/drawing/2014/main" id="{695C83C2-119D-436C-AE03-45DFCFF87F64}"/>
              </a:ext>
            </a:extLst>
          </p:cNvPr>
          <p:cNvSpPr txBox="1"/>
          <p:nvPr/>
        </p:nvSpPr>
        <p:spPr>
          <a:xfrm>
            <a:off x="-23813" y="9563100"/>
            <a:ext cx="10844213" cy="487313"/>
          </a:xfrm>
          <a:prstGeom prst="rect">
            <a:avLst/>
          </a:prstGeom>
        </p:spPr>
        <p:txBody>
          <a:bodyPr wrap="square" lIns="0" tIns="0" rIns="0" bIns="0" rtlCol="0" anchor="t">
            <a:spAutoFit/>
          </a:bodyPr>
          <a:lstStyle/>
          <a:p>
            <a:pPr marL="264160" lvl="1" algn="ctr">
              <a:lnSpc>
                <a:spcPts val="3840"/>
              </a:lnSpc>
            </a:pPr>
            <a:r>
              <a:rPr lang="en-US" sz="3200" spc="160" dirty="0">
                <a:solidFill>
                  <a:srgbClr val="000000"/>
                </a:solidFill>
                <a:latin typeface="Gidole" panose="020B0604020202020204" charset="0"/>
                <a:hlinkClick r:id="rId4"/>
              </a:rPr>
              <a:t>https://github.com/gadenbuie/tidyexplain#mutating-joins</a:t>
            </a:r>
            <a:r>
              <a:rPr lang="en-US" sz="3200" spc="160" dirty="0">
                <a:solidFill>
                  <a:srgbClr val="000000"/>
                </a:solidFill>
                <a:latin typeface="Gidole" panose="020B0604020202020204" charset="0"/>
              </a:rPr>
              <a:t>  </a:t>
            </a:r>
          </a:p>
        </p:txBody>
      </p:sp>
      <p:pic>
        <p:nvPicPr>
          <p:cNvPr id="9" name="Picture 8" descr="A screenshot of a cell phone&#10;&#10;Description automatically generated">
            <a:extLst>
              <a:ext uri="{FF2B5EF4-FFF2-40B4-BE49-F238E27FC236}">
                <a16:creationId xmlns:a16="http://schemas.microsoft.com/office/drawing/2014/main" id="{0D5B7018-D3FC-41DF-A1BB-95C0D5AF6BD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38800" y="236587"/>
            <a:ext cx="8229600" cy="8229600"/>
          </a:xfrm>
          <a:prstGeom prst="rect">
            <a:avLst/>
          </a:prstGeom>
        </p:spPr>
      </p:pic>
    </p:spTree>
    <p:extLst>
      <p:ext uri="{BB962C8B-B14F-4D97-AF65-F5344CB8AC3E}">
        <p14:creationId xmlns:p14="http://schemas.microsoft.com/office/powerpoint/2010/main" val="151434277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2322" y="2322"/>
            <a:ext cx="2902170" cy="2897526"/>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5" name="Group 5"/>
          <p:cNvGrpSpPr/>
          <p:nvPr/>
        </p:nvGrpSpPr>
        <p:grpSpPr>
          <a:xfrm rot="-5400000">
            <a:off x="15388265" y="7387265"/>
            <a:ext cx="2902057" cy="2897414"/>
            <a:chOff x="0" y="0"/>
            <a:chExt cx="6350000" cy="6339840"/>
          </a:xfrm>
        </p:grpSpPr>
        <p:sp>
          <p:nvSpPr>
            <p:cNvPr id="6" name="Freeform 6"/>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pic>
        <p:nvPicPr>
          <p:cNvPr id="7" name="Picture 7"/>
          <p:cNvPicPr>
            <a:picLocks noChangeAspect="1"/>
          </p:cNvPicPr>
          <p:nvPr/>
        </p:nvPicPr>
        <p:blipFill>
          <a:blip r:embed="rId2"/>
          <a:srcRect/>
          <a:stretch>
            <a:fillRect/>
          </a:stretch>
        </p:blipFill>
        <p:spPr>
          <a:xfrm>
            <a:off x="16100583" y="9258300"/>
            <a:ext cx="2005783" cy="1470490"/>
          </a:xfrm>
          <a:prstGeom prst="rect">
            <a:avLst/>
          </a:prstGeom>
        </p:spPr>
      </p:pic>
      <p:sp>
        <p:nvSpPr>
          <p:cNvPr id="10" name="TextBox 4">
            <a:extLst>
              <a:ext uri="{FF2B5EF4-FFF2-40B4-BE49-F238E27FC236}">
                <a16:creationId xmlns:a16="http://schemas.microsoft.com/office/drawing/2014/main" id="{695C83C2-119D-436C-AE03-45DFCFF87F64}"/>
              </a:ext>
            </a:extLst>
          </p:cNvPr>
          <p:cNvSpPr txBox="1"/>
          <p:nvPr/>
        </p:nvSpPr>
        <p:spPr>
          <a:xfrm>
            <a:off x="-23813" y="9563100"/>
            <a:ext cx="10844213" cy="487313"/>
          </a:xfrm>
          <a:prstGeom prst="rect">
            <a:avLst/>
          </a:prstGeom>
        </p:spPr>
        <p:txBody>
          <a:bodyPr wrap="square" lIns="0" tIns="0" rIns="0" bIns="0" rtlCol="0" anchor="t">
            <a:spAutoFit/>
          </a:bodyPr>
          <a:lstStyle/>
          <a:p>
            <a:pPr marL="264160" lvl="1" algn="ctr">
              <a:lnSpc>
                <a:spcPts val="3840"/>
              </a:lnSpc>
            </a:pPr>
            <a:r>
              <a:rPr lang="en-US" sz="3200" spc="160" dirty="0">
                <a:solidFill>
                  <a:srgbClr val="000000"/>
                </a:solidFill>
                <a:latin typeface="Gidole" panose="020B0604020202020204" charset="0"/>
                <a:hlinkClick r:id="rId3"/>
              </a:rPr>
              <a:t>https://github.com/gadenbuie/tidyexplain#mutating-joins</a:t>
            </a:r>
            <a:r>
              <a:rPr lang="en-US" sz="3200" spc="160" dirty="0">
                <a:solidFill>
                  <a:srgbClr val="000000"/>
                </a:solidFill>
                <a:latin typeface="Gidole" panose="020B0604020202020204" charset="0"/>
              </a:rPr>
              <a:t>  </a:t>
            </a:r>
          </a:p>
        </p:txBody>
      </p:sp>
      <p:sp>
        <p:nvSpPr>
          <p:cNvPr id="4" name="TextBox 4"/>
          <p:cNvSpPr txBox="1"/>
          <p:nvPr/>
        </p:nvSpPr>
        <p:spPr>
          <a:xfrm>
            <a:off x="3340521" y="8348659"/>
            <a:ext cx="11302158" cy="974626"/>
          </a:xfrm>
          <a:prstGeom prst="rect">
            <a:avLst/>
          </a:prstGeom>
        </p:spPr>
        <p:txBody>
          <a:bodyPr wrap="square" lIns="0" tIns="0" rIns="0" bIns="0" rtlCol="0" anchor="t">
            <a:spAutoFit/>
          </a:bodyPr>
          <a:lstStyle/>
          <a:p>
            <a:pPr marL="264160" lvl="1" algn="ctr">
              <a:lnSpc>
                <a:spcPts val="3840"/>
              </a:lnSpc>
            </a:pPr>
            <a:r>
              <a:rPr lang="en-US" sz="3200" b="1" spc="160" dirty="0">
                <a:solidFill>
                  <a:srgbClr val="000000"/>
                </a:solidFill>
                <a:latin typeface="Gidole" panose="020B0604020202020204" charset="0"/>
              </a:rPr>
              <a:t>Returns ALL records from Table A and matching records from Table B. Results with no match are </a:t>
            </a:r>
            <a:r>
              <a:rPr lang="en-US" sz="3200" b="1" spc="160" dirty="0">
                <a:solidFill>
                  <a:srgbClr val="000000"/>
                </a:solidFill>
                <a:latin typeface="Roboto" panose="02000000000000000000" pitchFamily="2" charset="0"/>
                <a:ea typeface="Roboto" panose="02000000000000000000" pitchFamily="2" charset="0"/>
                <a:cs typeface="Roboto" panose="02000000000000000000" pitchFamily="2" charset="0"/>
              </a:rPr>
              <a:t>null</a:t>
            </a:r>
            <a:r>
              <a:rPr lang="en-US" sz="3200" b="1" spc="160" dirty="0">
                <a:solidFill>
                  <a:srgbClr val="000000"/>
                </a:solidFill>
                <a:latin typeface="Gidole" panose="020B0604020202020204" charset="0"/>
                <a:ea typeface="Roboto" panose="02000000000000000000" pitchFamily="2" charset="0"/>
                <a:cs typeface="Roboto" panose="02000000000000000000" pitchFamily="2" charset="0"/>
              </a:rPr>
              <a:t>.</a:t>
            </a:r>
            <a:endParaRPr lang="en-US" sz="3200" spc="160" dirty="0">
              <a:solidFill>
                <a:srgbClr val="000000"/>
              </a:solidFill>
              <a:latin typeface="Gidole" panose="020B0604020202020204" charset="0"/>
              <a:ea typeface="Roboto" panose="02000000000000000000" pitchFamily="2" charset="0"/>
              <a:cs typeface="Roboto" panose="02000000000000000000" pitchFamily="2" charset="0"/>
            </a:endParaRPr>
          </a:p>
        </p:txBody>
      </p:sp>
      <p:pic>
        <p:nvPicPr>
          <p:cNvPr id="9" name="Picture 8" descr="A screenshot of a cell phone&#10;&#10;Description automatically generated">
            <a:extLst>
              <a:ext uri="{FF2B5EF4-FFF2-40B4-BE49-F238E27FC236}">
                <a16:creationId xmlns:a16="http://schemas.microsoft.com/office/drawing/2014/main" id="{34B25F60-2CC2-45F0-B695-A709AAC68EF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80693" y="145944"/>
            <a:ext cx="7924800" cy="7924800"/>
          </a:xfrm>
          <a:prstGeom prst="rect">
            <a:avLst/>
          </a:prstGeom>
        </p:spPr>
      </p:pic>
    </p:spTree>
    <p:extLst>
      <p:ext uri="{BB962C8B-B14F-4D97-AF65-F5344CB8AC3E}">
        <p14:creationId xmlns:p14="http://schemas.microsoft.com/office/powerpoint/2010/main" val="201068758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857250" y="1943100"/>
            <a:ext cx="12877800" cy="1323439"/>
          </a:xfrm>
          <a:prstGeom prst="rect">
            <a:avLst/>
          </a:prstGeom>
          <a:noFill/>
        </p:spPr>
        <p:txBody>
          <a:bodyPr wrap="square" rtlCol="0">
            <a:spAutoFit/>
          </a:bodyPr>
          <a:lstStyle/>
          <a:p>
            <a:pPr marL="571500" indent="-571500">
              <a:buFont typeface="Arial" panose="020B0604020202020204" pitchFamily="34" charset="0"/>
              <a:buChar char="•"/>
            </a:pPr>
            <a:r>
              <a:rPr lang="en-US" sz="4000" dirty="0">
                <a:latin typeface="Gidole" panose="02000503000000000000" pitchFamily="50" charset="0"/>
              </a:rPr>
              <a:t>File: </a:t>
            </a:r>
            <a:r>
              <a:rPr lang="en-US" sz="4000" dirty="0">
                <a:latin typeface="Roboto Mono" pitchFamily="2" charset="0"/>
                <a:ea typeface="Roboto Mono" pitchFamily="2" charset="0"/>
              </a:rPr>
              <a:t>flights-and-planes.xlsx </a:t>
            </a:r>
            <a:r>
              <a:rPr lang="en-US" sz="4000" dirty="0">
                <a:latin typeface="Gidole" panose="020B0604020202020204" charset="0"/>
                <a:ea typeface="Roboto Mono" pitchFamily="2" charset="0"/>
              </a:rPr>
              <a:t>(the Power Query way)</a:t>
            </a:r>
          </a:p>
        </p:txBody>
      </p:sp>
    </p:spTree>
    <p:extLst>
      <p:ext uri="{BB962C8B-B14F-4D97-AF65-F5344CB8AC3E}">
        <p14:creationId xmlns:p14="http://schemas.microsoft.com/office/powerpoint/2010/main" val="222076548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857250" y="1943100"/>
            <a:ext cx="13925550" cy="3170099"/>
          </a:xfrm>
          <a:prstGeom prst="rect">
            <a:avLst/>
          </a:prstGeom>
          <a:noFill/>
        </p:spPr>
        <p:txBody>
          <a:bodyPr wrap="square" rtlCol="0">
            <a:spAutoFit/>
          </a:bodyPr>
          <a:lstStyle/>
          <a:p>
            <a:r>
              <a:rPr lang="en-US" sz="4000" dirty="0">
                <a:latin typeface="Gidole" panose="02000503000000000000" pitchFamily="50" charset="0"/>
              </a:rPr>
              <a:t>Files: </a:t>
            </a:r>
            <a:r>
              <a:rPr lang="en-US" sz="4000" dirty="0">
                <a:latin typeface="Roboto Mono" pitchFamily="2" charset="0"/>
                <a:ea typeface="Roboto Mono" pitchFamily="2" charset="0"/>
              </a:rPr>
              <a:t>hof.csv, people-a-thru-m.csv</a:t>
            </a:r>
          </a:p>
          <a:p>
            <a:endParaRPr lang="en-US" sz="4000" dirty="0">
              <a:latin typeface="Roboto Mono" pitchFamily="2" charset="0"/>
              <a:ea typeface="Roboto Mono" pitchFamily="2" charset="0"/>
            </a:endParaRPr>
          </a:p>
          <a:p>
            <a:pPr marL="742950" indent="-742950">
              <a:buFont typeface="+mj-lt"/>
              <a:buAutoNum type="arabicPeriod"/>
            </a:pPr>
            <a:r>
              <a:rPr lang="en-US" sz="4000" dirty="0">
                <a:latin typeface="Gidole" panose="02000503000000000000" pitchFamily="50" charset="0"/>
                <a:ea typeface="Roboto Mono" pitchFamily="2" charset="0"/>
              </a:rPr>
              <a:t>What is the result of a left outer join of </a:t>
            </a:r>
            <a:r>
              <a:rPr lang="en-US" sz="4000" dirty="0" err="1">
                <a:latin typeface="Roboto Mono" pitchFamily="2" charset="0"/>
                <a:ea typeface="Roboto Mono" pitchFamily="2" charset="0"/>
              </a:rPr>
              <a:t>hof</a:t>
            </a:r>
            <a:r>
              <a:rPr lang="en-US" sz="4000" dirty="0">
                <a:latin typeface="Gidole" panose="02000503000000000000" pitchFamily="50" charset="0"/>
                <a:ea typeface="Roboto Mono" pitchFamily="2" charset="0"/>
              </a:rPr>
              <a:t> on </a:t>
            </a:r>
            <a:r>
              <a:rPr lang="en-US" sz="4000" dirty="0">
                <a:latin typeface="Roboto Mono" pitchFamily="2" charset="0"/>
                <a:ea typeface="Roboto Mono" pitchFamily="2" charset="0"/>
              </a:rPr>
              <a:t>people-a-thru-m</a:t>
            </a:r>
            <a:r>
              <a:rPr lang="en-US" sz="4000" dirty="0">
                <a:latin typeface="Gidole" panose="02000503000000000000" pitchFamily="50" charset="0"/>
                <a:ea typeface="Roboto Mono" pitchFamily="2" charset="0"/>
              </a:rPr>
              <a:t>?</a:t>
            </a:r>
          </a:p>
          <a:p>
            <a:pPr marL="742950" indent="-742950">
              <a:buFont typeface="+mj-lt"/>
              <a:buAutoNum type="arabicPeriod"/>
            </a:pPr>
            <a:r>
              <a:rPr lang="en-US" sz="4000" dirty="0">
                <a:latin typeface="Gidole" panose="02000503000000000000" pitchFamily="50" charset="0"/>
                <a:ea typeface="Roboto Mono" pitchFamily="2" charset="0"/>
              </a:rPr>
              <a:t>What about an inner join?</a:t>
            </a:r>
            <a:endParaRPr lang="en-US" sz="4000" dirty="0">
              <a:latin typeface="Roboto Mono" pitchFamily="2" charset="0"/>
              <a:ea typeface="Roboto Mono" pitchFamily="2" charset="0"/>
            </a:endParaRPr>
          </a:p>
        </p:txBody>
      </p:sp>
    </p:spTree>
    <p:extLst>
      <p:ext uri="{BB962C8B-B14F-4D97-AF65-F5344CB8AC3E}">
        <p14:creationId xmlns:p14="http://schemas.microsoft.com/office/powerpoint/2010/main" val="286027762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1095300"/>
          </a:xfrm>
          <a:prstGeom prst="rect">
            <a:avLst/>
          </a:prstGeom>
        </p:spPr>
        <p:txBody>
          <a:bodyPr lIns="0" tIns="0" rIns="0" bIns="0" rtlCol="0" anchor="t">
            <a:spAutoFit/>
          </a:bodyPr>
          <a:lstStyle/>
          <a:p>
            <a:pPr algn="r">
              <a:lnSpc>
                <a:spcPts val="9100"/>
              </a:lnSpc>
            </a:pPr>
            <a:r>
              <a:rPr lang="en-US" sz="6500" b="1" spc="195" dirty="0">
                <a:solidFill>
                  <a:srgbClr val="F2F0F4"/>
                </a:solidFill>
                <a:latin typeface="League Spartan Italics"/>
              </a:rPr>
              <a:t>JOIN Beyond the basics</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41553189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1095300"/>
          </a:xfrm>
          <a:prstGeom prst="rect">
            <a:avLst/>
          </a:prstGeom>
        </p:spPr>
        <p:txBody>
          <a:bodyPr lIns="0" tIns="0" rIns="0" bIns="0" rtlCol="0" anchor="t">
            <a:spAutoFit/>
          </a:bodyPr>
          <a:lstStyle/>
          <a:p>
            <a:pPr algn="r">
              <a:lnSpc>
                <a:spcPts val="9100"/>
              </a:lnSpc>
            </a:pPr>
            <a:r>
              <a:rPr lang="en-US" sz="6500" spc="195" dirty="0">
                <a:solidFill>
                  <a:srgbClr val="F2F0F4"/>
                </a:solidFill>
                <a:latin typeface="League Spartan Italics"/>
              </a:rPr>
              <a:t>What the @%&amp;! is ETL?</a:t>
            </a:r>
          </a:p>
        </p:txBody>
      </p:sp>
      <p:sp>
        <p:nvSpPr>
          <p:cNvPr id="9" name="TextBox 8">
            <a:extLst>
              <a:ext uri="{FF2B5EF4-FFF2-40B4-BE49-F238E27FC236}">
                <a16:creationId xmlns:a16="http://schemas.microsoft.com/office/drawing/2014/main" id="{70F8E36B-5389-41E7-BBDB-BE061BE6D012}"/>
              </a:ext>
            </a:extLst>
          </p:cNvPr>
          <p:cNvSpPr txBox="1"/>
          <p:nvPr/>
        </p:nvSpPr>
        <p:spPr>
          <a:xfrm>
            <a:off x="228600" y="3848100"/>
            <a:ext cx="8153400" cy="5632311"/>
          </a:xfrm>
          <a:prstGeom prst="rect">
            <a:avLst/>
          </a:prstGeom>
          <a:noFill/>
        </p:spPr>
        <p:txBody>
          <a:bodyPr wrap="square" rtlCol="0">
            <a:spAutoFit/>
          </a:bodyPr>
          <a:lstStyle/>
          <a:p>
            <a:r>
              <a:rPr lang="en-US" sz="3600" dirty="0">
                <a:latin typeface="Gidole" panose="020B0604020202020204" charset="0"/>
              </a:rPr>
              <a:t>“A properly designed ETL system extracts data from the source systems, enforces data quality and consistency standards, conforms data so that separate sources can be used together, and finally delivers data in a presentation-ready format so that application developers can build applications and end users can make decisions.”</a:t>
            </a:r>
          </a:p>
          <a:p>
            <a:endParaRPr lang="en-US" sz="3600" dirty="0">
              <a:latin typeface="Gidole" panose="020B0604020202020204" charset="0"/>
            </a:endParaRPr>
          </a:p>
          <a:p>
            <a:r>
              <a:rPr lang="en-US" sz="3600" dirty="0">
                <a:latin typeface="Gidole" panose="020B0604020202020204" charset="0"/>
              </a:rPr>
              <a:t>-- </a:t>
            </a:r>
            <a:r>
              <a:rPr lang="en-US" sz="3600" dirty="0">
                <a:latin typeface="Gidole" panose="020B0604020202020204" charset="0"/>
                <a:hlinkClick r:id="rId3"/>
              </a:rPr>
              <a:t>(where else but) Wikipedia</a:t>
            </a:r>
            <a:endParaRPr lang="en-US" sz="3600" dirty="0">
              <a:latin typeface="Gidole" panose="020B0604020202020204" charset="0"/>
            </a:endParaRPr>
          </a:p>
        </p:txBody>
      </p:sp>
      <p:pic>
        <p:nvPicPr>
          <p:cNvPr id="1026" name="Picture 2" descr="Overhead Conveyor, Industry, Factory">
            <a:extLst>
              <a:ext uri="{FF2B5EF4-FFF2-40B4-BE49-F238E27FC236}">
                <a16:creationId xmlns:a16="http://schemas.microsoft.com/office/drawing/2014/main" id="{FC495125-C83B-4358-B41D-F98A5D78A80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40638" y="4184570"/>
            <a:ext cx="7577556" cy="505170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2322" y="2322"/>
            <a:ext cx="2902170" cy="2897526"/>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sp>
        <p:nvSpPr>
          <p:cNvPr id="4" name="TextBox 4"/>
          <p:cNvSpPr txBox="1"/>
          <p:nvPr/>
        </p:nvSpPr>
        <p:spPr>
          <a:xfrm>
            <a:off x="3810000" y="571500"/>
            <a:ext cx="12749958" cy="596317"/>
          </a:xfrm>
          <a:prstGeom prst="rect">
            <a:avLst/>
          </a:prstGeom>
        </p:spPr>
        <p:txBody>
          <a:bodyPr wrap="square" lIns="0" tIns="0" rIns="0" bIns="0" rtlCol="0" anchor="t">
            <a:spAutoFit/>
          </a:bodyPr>
          <a:lstStyle/>
          <a:p>
            <a:pPr marL="264160" lvl="1" algn="ctr">
              <a:lnSpc>
                <a:spcPts val="3840"/>
              </a:lnSpc>
            </a:pPr>
            <a:r>
              <a:rPr lang="en-US" sz="6000" spc="160" dirty="0">
                <a:solidFill>
                  <a:srgbClr val="000000"/>
                </a:solidFill>
                <a:latin typeface="League Spartan Bold"/>
              </a:rPr>
              <a:t>JOINS CAN GET EXOTIC</a:t>
            </a:r>
          </a:p>
        </p:txBody>
      </p:sp>
      <p:grpSp>
        <p:nvGrpSpPr>
          <p:cNvPr id="5" name="Group 5"/>
          <p:cNvGrpSpPr/>
          <p:nvPr/>
        </p:nvGrpSpPr>
        <p:grpSpPr>
          <a:xfrm rot="-5400000">
            <a:off x="15388265" y="7387265"/>
            <a:ext cx="2902057" cy="2897414"/>
            <a:chOff x="0" y="0"/>
            <a:chExt cx="6350000" cy="6339840"/>
          </a:xfrm>
        </p:grpSpPr>
        <p:sp>
          <p:nvSpPr>
            <p:cNvPr id="6" name="Freeform 6"/>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pic>
        <p:nvPicPr>
          <p:cNvPr id="7" name="Picture 7"/>
          <p:cNvPicPr>
            <a:picLocks noChangeAspect="1"/>
          </p:cNvPicPr>
          <p:nvPr/>
        </p:nvPicPr>
        <p:blipFill>
          <a:blip r:embed="rId2"/>
          <a:srcRect/>
          <a:stretch>
            <a:fillRect/>
          </a:stretch>
        </p:blipFill>
        <p:spPr>
          <a:xfrm>
            <a:off x="16100583" y="9258300"/>
            <a:ext cx="2005783" cy="1470490"/>
          </a:xfrm>
          <a:prstGeom prst="rect">
            <a:avLst/>
          </a:prstGeom>
        </p:spPr>
      </p:pic>
      <p:pic>
        <p:nvPicPr>
          <p:cNvPr id="8" name="Picture 2">
            <a:extLst>
              <a:ext uri="{FF2B5EF4-FFF2-40B4-BE49-F238E27FC236}">
                <a16:creationId xmlns:a16="http://schemas.microsoft.com/office/drawing/2014/main" id="{2AADA6B3-4695-4099-AF25-51D12A0459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1195" y="1294771"/>
            <a:ext cx="12805610" cy="7697458"/>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3BA0197A-9BDF-49F2-B23A-2779E00003C9}"/>
              </a:ext>
            </a:extLst>
          </p:cNvPr>
          <p:cNvSpPr txBox="1"/>
          <p:nvPr/>
        </p:nvSpPr>
        <p:spPr>
          <a:xfrm>
            <a:off x="16933" y="9596392"/>
            <a:ext cx="11475720" cy="584775"/>
          </a:xfrm>
          <a:prstGeom prst="rect">
            <a:avLst/>
          </a:prstGeom>
          <a:noFill/>
        </p:spPr>
        <p:txBody>
          <a:bodyPr wrap="square" rtlCol="0">
            <a:spAutoFit/>
          </a:bodyPr>
          <a:lstStyle/>
          <a:p>
            <a:r>
              <a:rPr lang="en-US" sz="3200" dirty="0">
                <a:latin typeface="Gidole" panose="02000503000000000000" pitchFamily="50" charset="0"/>
                <a:hlinkClick r:id="rId4"/>
              </a:rPr>
              <a:t>https://www.powerbi-pro.com/en/power-bi-seven-types-of-table-joins/</a:t>
            </a:r>
            <a:r>
              <a:rPr lang="en-US" sz="3200" dirty="0">
                <a:latin typeface="Gidole" panose="02000503000000000000" pitchFamily="50" charset="0"/>
              </a:rPr>
              <a:t>  </a:t>
            </a:r>
          </a:p>
        </p:txBody>
      </p:sp>
    </p:spTree>
    <p:extLst>
      <p:ext uri="{BB962C8B-B14F-4D97-AF65-F5344CB8AC3E}">
        <p14:creationId xmlns:p14="http://schemas.microsoft.com/office/powerpoint/2010/main" val="315803959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857250" y="1943100"/>
            <a:ext cx="15237870" cy="1323439"/>
          </a:xfrm>
          <a:prstGeom prst="rect">
            <a:avLst/>
          </a:prstGeom>
          <a:noFill/>
        </p:spPr>
        <p:txBody>
          <a:bodyPr wrap="square" rtlCol="0">
            <a:spAutoFit/>
          </a:bodyPr>
          <a:lstStyle/>
          <a:p>
            <a:pPr marL="571500" indent="-571500">
              <a:buFont typeface="Arial" panose="020B0604020202020204" pitchFamily="34" charset="0"/>
              <a:buChar char="•"/>
            </a:pPr>
            <a:r>
              <a:rPr lang="en-US" sz="4000" dirty="0">
                <a:latin typeface="Gidole" panose="02000503000000000000" pitchFamily="50" charset="0"/>
              </a:rPr>
              <a:t>File: </a:t>
            </a:r>
            <a:r>
              <a:rPr lang="en-US" sz="4000" dirty="0">
                <a:latin typeface="Roboto Mono" pitchFamily="2" charset="0"/>
                <a:ea typeface="Roboto Mono" pitchFamily="2" charset="0"/>
              </a:rPr>
              <a:t>championships-demo.xlsx</a:t>
            </a:r>
          </a:p>
          <a:p>
            <a:pPr marL="571500" indent="-571500">
              <a:buFont typeface="Arial" panose="020B0604020202020204" pitchFamily="34" charset="0"/>
              <a:buChar char="•"/>
            </a:pPr>
            <a:r>
              <a:rPr lang="en-US" sz="4000" dirty="0">
                <a:latin typeface="Gidole" panose="02000503000000000000" pitchFamily="50" charset="0"/>
                <a:ea typeface="Roboto Mono" pitchFamily="2" charset="0"/>
              </a:rPr>
              <a:t>Which cities can claim </a:t>
            </a:r>
            <a:r>
              <a:rPr lang="en-US" sz="4000" i="1" dirty="0">
                <a:latin typeface="Gidole" panose="02000503000000000000" pitchFamily="50" charset="0"/>
                <a:ea typeface="Roboto Mono" pitchFamily="2" charset="0"/>
              </a:rPr>
              <a:t>only </a:t>
            </a:r>
            <a:r>
              <a:rPr lang="en-US" sz="4000" dirty="0">
                <a:latin typeface="Gidole" panose="02000503000000000000" pitchFamily="50" charset="0"/>
                <a:ea typeface="Roboto Mono" pitchFamily="2" charset="0"/>
              </a:rPr>
              <a:t>a baseball or football championship? </a:t>
            </a:r>
          </a:p>
        </p:txBody>
      </p:sp>
    </p:spTree>
    <p:extLst>
      <p:ext uri="{BB962C8B-B14F-4D97-AF65-F5344CB8AC3E}">
        <p14:creationId xmlns:p14="http://schemas.microsoft.com/office/powerpoint/2010/main" val="384094598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857250" y="1943100"/>
            <a:ext cx="15237870" cy="1323439"/>
          </a:xfrm>
          <a:prstGeom prst="rect">
            <a:avLst/>
          </a:prstGeom>
          <a:noFill/>
        </p:spPr>
        <p:txBody>
          <a:bodyPr wrap="square" rtlCol="0">
            <a:spAutoFit/>
          </a:bodyPr>
          <a:lstStyle/>
          <a:p>
            <a:pPr marL="571500" indent="-571500">
              <a:buFont typeface="Arial" panose="020B0604020202020204" pitchFamily="34" charset="0"/>
              <a:buChar char="•"/>
            </a:pPr>
            <a:r>
              <a:rPr lang="en-US" sz="4000" dirty="0">
                <a:latin typeface="Gidole" panose="02000503000000000000" pitchFamily="50" charset="0"/>
              </a:rPr>
              <a:t>File: </a:t>
            </a:r>
            <a:r>
              <a:rPr lang="en-US" sz="4000" dirty="0">
                <a:latin typeface="Roboto Mono" pitchFamily="2" charset="0"/>
                <a:ea typeface="Roboto Mono" pitchFamily="2" charset="0"/>
              </a:rPr>
              <a:t>championships-demo.xlsx</a:t>
            </a:r>
          </a:p>
          <a:p>
            <a:pPr marL="571500" indent="-571500">
              <a:buFont typeface="Arial" panose="020B0604020202020204" pitchFamily="34" charset="0"/>
              <a:buChar char="•"/>
            </a:pPr>
            <a:r>
              <a:rPr lang="en-US" sz="4000" dirty="0">
                <a:latin typeface="Gidole" panose="02000503000000000000" pitchFamily="50" charset="0"/>
                <a:ea typeface="Roboto Mono" pitchFamily="2" charset="0"/>
              </a:rPr>
              <a:t>Which cities can claim </a:t>
            </a:r>
            <a:r>
              <a:rPr lang="en-US" sz="4000" i="1" dirty="0">
                <a:latin typeface="Gidole" panose="02000503000000000000" pitchFamily="50" charset="0"/>
                <a:ea typeface="Roboto Mono" pitchFamily="2" charset="0"/>
              </a:rPr>
              <a:t>only </a:t>
            </a:r>
            <a:r>
              <a:rPr lang="en-US" sz="4000" dirty="0">
                <a:latin typeface="Gidole" panose="02000503000000000000" pitchFamily="50" charset="0"/>
                <a:ea typeface="Roboto Mono" pitchFamily="2" charset="0"/>
              </a:rPr>
              <a:t>a baseball or football championship? </a:t>
            </a:r>
          </a:p>
        </p:txBody>
      </p:sp>
      <p:grpSp>
        <p:nvGrpSpPr>
          <p:cNvPr id="4" name="Group 3">
            <a:extLst>
              <a:ext uri="{FF2B5EF4-FFF2-40B4-BE49-F238E27FC236}">
                <a16:creationId xmlns:a16="http://schemas.microsoft.com/office/drawing/2014/main" id="{63451623-F32A-493A-968D-35E851D63357}"/>
              </a:ext>
            </a:extLst>
          </p:cNvPr>
          <p:cNvGrpSpPr/>
          <p:nvPr/>
        </p:nvGrpSpPr>
        <p:grpSpPr>
          <a:xfrm>
            <a:off x="1143000" y="4914900"/>
            <a:ext cx="6934200" cy="3970020"/>
            <a:chOff x="1447800" y="4145280"/>
            <a:chExt cx="6934200" cy="3970020"/>
          </a:xfrm>
        </p:grpSpPr>
        <p:sp>
          <p:nvSpPr>
            <p:cNvPr id="3" name="Oval 2">
              <a:extLst>
                <a:ext uri="{FF2B5EF4-FFF2-40B4-BE49-F238E27FC236}">
                  <a16:creationId xmlns:a16="http://schemas.microsoft.com/office/drawing/2014/main" id="{A5E1159E-2CA8-4DE3-90AC-0DF68600C20B}"/>
                </a:ext>
              </a:extLst>
            </p:cNvPr>
            <p:cNvSpPr/>
            <p:nvPr/>
          </p:nvSpPr>
          <p:spPr>
            <a:xfrm>
              <a:off x="1447800" y="4152900"/>
              <a:ext cx="4267200" cy="3962400"/>
            </a:xfrm>
            <a:prstGeom prst="ellipse">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400" b="1" dirty="0">
                  <a:latin typeface="Gidole" panose="02000503000000000000" pitchFamily="50" charset="0"/>
                </a:rPr>
                <a:t>Baseball</a:t>
              </a:r>
              <a:endParaRPr lang="en-US" b="1" dirty="0">
                <a:latin typeface="Gidole" panose="02000503000000000000" pitchFamily="50" charset="0"/>
              </a:endParaRPr>
            </a:p>
          </p:txBody>
        </p:sp>
        <p:sp>
          <p:nvSpPr>
            <p:cNvPr id="7" name="Oval 6">
              <a:extLst>
                <a:ext uri="{FF2B5EF4-FFF2-40B4-BE49-F238E27FC236}">
                  <a16:creationId xmlns:a16="http://schemas.microsoft.com/office/drawing/2014/main" id="{585405F1-A530-40F7-AD29-2AF38F83E8E3}"/>
                </a:ext>
              </a:extLst>
            </p:cNvPr>
            <p:cNvSpPr/>
            <p:nvPr/>
          </p:nvSpPr>
          <p:spPr>
            <a:xfrm>
              <a:off x="4114800" y="4145280"/>
              <a:ext cx="4267200" cy="396240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4400" b="1" dirty="0">
                  <a:solidFill>
                    <a:schemeClr val="tx1"/>
                  </a:solidFill>
                  <a:latin typeface="Gidole" panose="02000503000000000000" pitchFamily="50" charset="0"/>
                </a:rPr>
                <a:t>Football</a:t>
              </a:r>
              <a:endParaRPr lang="en-US" sz="2800" b="1" dirty="0">
                <a:solidFill>
                  <a:schemeClr val="tx1"/>
                </a:solidFill>
                <a:latin typeface="Gidole" panose="02000503000000000000" pitchFamily="50" charset="0"/>
              </a:endParaRPr>
            </a:p>
          </p:txBody>
        </p:sp>
      </p:grpSp>
      <p:sp>
        <p:nvSpPr>
          <p:cNvPr id="6" name="TextBox 5">
            <a:extLst>
              <a:ext uri="{FF2B5EF4-FFF2-40B4-BE49-F238E27FC236}">
                <a16:creationId xmlns:a16="http://schemas.microsoft.com/office/drawing/2014/main" id="{1BD30442-FB41-4321-ADCA-45C48D815706}"/>
              </a:ext>
            </a:extLst>
          </p:cNvPr>
          <p:cNvSpPr txBox="1"/>
          <p:nvPr/>
        </p:nvSpPr>
        <p:spPr>
          <a:xfrm>
            <a:off x="1524000" y="4156739"/>
            <a:ext cx="6019800" cy="769441"/>
          </a:xfrm>
          <a:prstGeom prst="rect">
            <a:avLst/>
          </a:prstGeom>
          <a:noFill/>
        </p:spPr>
        <p:txBody>
          <a:bodyPr wrap="square" rtlCol="0">
            <a:spAutoFit/>
          </a:bodyPr>
          <a:lstStyle/>
          <a:p>
            <a:pPr algn="ctr"/>
            <a:r>
              <a:rPr lang="en-US" sz="4400" b="1" dirty="0">
                <a:latin typeface="Gidole" panose="02000503000000000000" pitchFamily="50" charset="0"/>
              </a:rPr>
              <a:t>Left anti</a:t>
            </a:r>
          </a:p>
        </p:txBody>
      </p:sp>
      <p:grpSp>
        <p:nvGrpSpPr>
          <p:cNvPr id="10" name="Group 9">
            <a:extLst>
              <a:ext uri="{FF2B5EF4-FFF2-40B4-BE49-F238E27FC236}">
                <a16:creationId xmlns:a16="http://schemas.microsoft.com/office/drawing/2014/main" id="{AE87BFC9-FD88-44F9-9D3C-8AE14064DCE2}"/>
              </a:ext>
            </a:extLst>
          </p:cNvPr>
          <p:cNvGrpSpPr/>
          <p:nvPr/>
        </p:nvGrpSpPr>
        <p:grpSpPr>
          <a:xfrm>
            <a:off x="10058400" y="4839712"/>
            <a:ext cx="6934200" cy="3970020"/>
            <a:chOff x="1447800" y="4145280"/>
            <a:chExt cx="6934200" cy="3970020"/>
          </a:xfrm>
        </p:grpSpPr>
        <p:sp>
          <p:nvSpPr>
            <p:cNvPr id="12" name="Oval 11">
              <a:extLst>
                <a:ext uri="{FF2B5EF4-FFF2-40B4-BE49-F238E27FC236}">
                  <a16:creationId xmlns:a16="http://schemas.microsoft.com/office/drawing/2014/main" id="{A6550919-6D64-41B5-AF2D-A2156DA855F2}"/>
                </a:ext>
              </a:extLst>
            </p:cNvPr>
            <p:cNvSpPr/>
            <p:nvPr/>
          </p:nvSpPr>
          <p:spPr>
            <a:xfrm>
              <a:off x="4114800" y="4145280"/>
              <a:ext cx="4267200" cy="3962400"/>
            </a:xfrm>
            <a:prstGeom prst="ellipse">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4400" b="1" dirty="0">
                  <a:solidFill>
                    <a:schemeClr val="bg1"/>
                  </a:solidFill>
                  <a:latin typeface="Gidole" panose="02000503000000000000" pitchFamily="50" charset="0"/>
                </a:rPr>
                <a:t>Football</a:t>
              </a:r>
              <a:endParaRPr lang="en-US" sz="4400" dirty="0">
                <a:solidFill>
                  <a:schemeClr val="bg1"/>
                </a:solidFill>
              </a:endParaRPr>
            </a:p>
          </p:txBody>
        </p:sp>
        <p:sp>
          <p:nvSpPr>
            <p:cNvPr id="11" name="Oval 10">
              <a:extLst>
                <a:ext uri="{FF2B5EF4-FFF2-40B4-BE49-F238E27FC236}">
                  <a16:creationId xmlns:a16="http://schemas.microsoft.com/office/drawing/2014/main" id="{28F22C61-27CF-4893-AB7C-41FA5AB0B632}"/>
                </a:ext>
              </a:extLst>
            </p:cNvPr>
            <p:cNvSpPr/>
            <p:nvPr/>
          </p:nvSpPr>
          <p:spPr>
            <a:xfrm>
              <a:off x="1447800" y="4152900"/>
              <a:ext cx="4267200" cy="396240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400" b="1" dirty="0">
                  <a:solidFill>
                    <a:schemeClr val="tx1"/>
                  </a:solidFill>
                  <a:latin typeface="Gidole" panose="02000503000000000000" pitchFamily="50" charset="0"/>
                </a:rPr>
                <a:t>Baseball</a:t>
              </a:r>
              <a:endParaRPr lang="en-US" sz="4400" dirty="0">
                <a:solidFill>
                  <a:schemeClr val="tx1"/>
                </a:solidFill>
              </a:endParaRPr>
            </a:p>
          </p:txBody>
        </p:sp>
      </p:grpSp>
      <p:sp>
        <p:nvSpPr>
          <p:cNvPr id="13" name="TextBox 12">
            <a:extLst>
              <a:ext uri="{FF2B5EF4-FFF2-40B4-BE49-F238E27FC236}">
                <a16:creationId xmlns:a16="http://schemas.microsoft.com/office/drawing/2014/main" id="{63FF5501-5201-47C3-A805-740926ACB728}"/>
              </a:ext>
            </a:extLst>
          </p:cNvPr>
          <p:cNvSpPr txBox="1"/>
          <p:nvPr/>
        </p:nvSpPr>
        <p:spPr>
          <a:xfrm>
            <a:off x="10449606" y="4062651"/>
            <a:ext cx="6019800" cy="769441"/>
          </a:xfrm>
          <a:prstGeom prst="rect">
            <a:avLst/>
          </a:prstGeom>
          <a:noFill/>
        </p:spPr>
        <p:txBody>
          <a:bodyPr wrap="square" rtlCol="0">
            <a:spAutoFit/>
          </a:bodyPr>
          <a:lstStyle/>
          <a:p>
            <a:pPr algn="ctr"/>
            <a:r>
              <a:rPr lang="en-US" sz="4400" b="1" dirty="0">
                <a:latin typeface="Gidole" panose="02000503000000000000" pitchFamily="50" charset="0"/>
              </a:rPr>
              <a:t>Right anti</a:t>
            </a:r>
          </a:p>
        </p:txBody>
      </p:sp>
    </p:spTree>
    <p:extLst>
      <p:ext uri="{BB962C8B-B14F-4D97-AF65-F5344CB8AC3E}">
        <p14:creationId xmlns:p14="http://schemas.microsoft.com/office/powerpoint/2010/main" val="136807671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857250" y="1943100"/>
            <a:ext cx="15237870" cy="1323439"/>
          </a:xfrm>
          <a:prstGeom prst="rect">
            <a:avLst/>
          </a:prstGeom>
          <a:noFill/>
        </p:spPr>
        <p:txBody>
          <a:bodyPr wrap="square" rtlCol="0">
            <a:spAutoFit/>
          </a:bodyPr>
          <a:lstStyle/>
          <a:p>
            <a:pPr marL="571500" indent="-571500">
              <a:buFont typeface="Arial" panose="020B0604020202020204" pitchFamily="34" charset="0"/>
              <a:buChar char="•"/>
            </a:pPr>
            <a:r>
              <a:rPr lang="en-US" sz="4000" dirty="0">
                <a:latin typeface="Gidole" panose="02000503000000000000" pitchFamily="50" charset="0"/>
              </a:rPr>
              <a:t>File: </a:t>
            </a:r>
            <a:r>
              <a:rPr lang="en-US" sz="4000" dirty="0">
                <a:latin typeface="Roboto Mono" pitchFamily="2" charset="0"/>
                <a:ea typeface="Roboto Mono" pitchFamily="2" charset="0"/>
              </a:rPr>
              <a:t>championships-drill.xlsx</a:t>
            </a:r>
          </a:p>
          <a:p>
            <a:pPr marL="571500" indent="-571500">
              <a:buFont typeface="Arial" panose="020B0604020202020204" pitchFamily="34" charset="0"/>
              <a:buChar char="•"/>
            </a:pPr>
            <a:r>
              <a:rPr lang="en-US" sz="4000" dirty="0">
                <a:latin typeface="Gidole" panose="02000503000000000000" pitchFamily="50" charset="0"/>
                <a:ea typeface="Roboto Mono" pitchFamily="2" charset="0"/>
              </a:rPr>
              <a:t>Which cities can claim </a:t>
            </a:r>
            <a:r>
              <a:rPr lang="en-US" sz="4000" i="1" dirty="0">
                <a:latin typeface="Gidole" panose="02000503000000000000" pitchFamily="50" charset="0"/>
                <a:ea typeface="Roboto Mono" pitchFamily="2" charset="0"/>
              </a:rPr>
              <a:t>only </a:t>
            </a:r>
            <a:r>
              <a:rPr lang="en-US" sz="4000" dirty="0">
                <a:latin typeface="Gidole" panose="02000503000000000000" pitchFamily="50" charset="0"/>
                <a:ea typeface="Roboto Mono" pitchFamily="2" charset="0"/>
              </a:rPr>
              <a:t>a hockey or basketball championship? </a:t>
            </a:r>
          </a:p>
        </p:txBody>
      </p:sp>
    </p:spTree>
    <p:extLst>
      <p:ext uri="{BB962C8B-B14F-4D97-AF65-F5344CB8AC3E}">
        <p14:creationId xmlns:p14="http://schemas.microsoft.com/office/powerpoint/2010/main" val="75958154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2322" y="2322"/>
            <a:ext cx="2902170" cy="2897526"/>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sp>
        <p:nvSpPr>
          <p:cNvPr id="4" name="TextBox 4"/>
          <p:cNvSpPr txBox="1"/>
          <p:nvPr/>
        </p:nvSpPr>
        <p:spPr>
          <a:xfrm>
            <a:off x="3810000" y="571500"/>
            <a:ext cx="12749958" cy="596317"/>
          </a:xfrm>
          <a:prstGeom prst="rect">
            <a:avLst/>
          </a:prstGeom>
        </p:spPr>
        <p:txBody>
          <a:bodyPr wrap="square" lIns="0" tIns="0" rIns="0" bIns="0" rtlCol="0" anchor="t">
            <a:spAutoFit/>
          </a:bodyPr>
          <a:lstStyle/>
          <a:p>
            <a:pPr marL="264160" lvl="1" algn="ctr">
              <a:lnSpc>
                <a:spcPts val="3840"/>
              </a:lnSpc>
            </a:pPr>
            <a:r>
              <a:rPr lang="en-US" sz="6000" spc="160" dirty="0">
                <a:solidFill>
                  <a:srgbClr val="000000"/>
                </a:solidFill>
                <a:latin typeface="League Spartan Bold"/>
              </a:rPr>
              <a:t>JOINS CAN GET EXOTIC</a:t>
            </a:r>
          </a:p>
        </p:txBody>
      </p:sp>
      <p:grpSp>
        <p:nvGrpSpPr>
          <p:cNvPr id="5" name="Group 5"/>
          <p:cNvGrpSpPr/>
          <p:nvPr/>
        </p:nvGrpSpPr>
        <p:grpSpPr>
          <a:xfrm rot="-5400000">
            <a:off x="15388265" y="7387265"/>
            <a:ext cx="2902057" cy="2897414"/>
            <a:chOff x="0" y="0"/>
            <a:chExt cx="6350000" cy="6339840"/>
          </a:xfrm>
        </p:grpSpPr>
        <p:sp>
          <p:nvSpPr>
            <p:cNvPr id="6" name="Freeform 6"/>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8">
            <a:extLst>
              <a:ext uri="{FF2B5EF4-FFF2-40B4-BE49-F238E27FC236}">
                <a16:creationId xmlns:a16="http://schemas.microsoft.com/office/drawing/2014/main" id="{3BA0197A-9BDF-49F2-B23A-2779E00003C9}"/>
              </a:ext>
            </a:extLst>
          </p:cNvPr>
          <p:cNvSpPr txBox="1"/>
          <p:nvPr/>
        </p:nvSpPr>
        <p:spPr>
          <a:xfrm>
            <a:off x="30480" y="9864328"/>
            <a:ext cx="7848600" cy="369332"/>
          </a:xfrm>
          <a:prstGeom prst="rect">
            <a:avLst/>
          </a:prstGeom>
          <a:noFill/>
        </p:spPr>
        <p:txBody>
          <a:bodyPr wrap="square" rtlCol="0">
            <a:spAutoFit/>
          </a:bodyPr>
          <a:lstStyle/>
          <a:p>
            <a:r>
              <a:rPr lang="en-US" dirty="0">
                <a:latin typeface="Gidole" panose="02000503000000000000" pitchFamily="50" charset="0"/>
                <a:hlinkClick r:id="rId4"/>
              </a:rPr>
              <a:t>https://www.tutorialgateway.org/sql-cross-join/</a:t>
            </a:r>
            <a:r>
              <a:rPr lang="en-US" dirty="0">
                <a:latin typeface="Gidole" panose="02000503000000000000" pitchFamily="50" charset="0"/>
              </a:rPr>
              <a:t>  </a:t>
            </a:r>
          </a:p>
        </p:txBody>
      </p:sp>
      <p:sp>
        <p:nvSpPr>
          <p:cNvPr id="10" name="Oval 9">
            <a:extLst>
              <a:ext uri="{FF2B5EF4-FFF2-40B4-BE49-F238E27FC236}">
                <a16:creationId xmlns:a16="http://schemas.microsoft.com/office/drawing/2014/main" id="{AE747526-1708-4546-9641-90DB667C98A0}"/>
              </a:ext>
            </a:extLst>
          </p:cNvPr>
          <p:cNvSpPr/>
          <p:nvPr/>
        </p:nvSpPr>
        <p:spPr>
          <a:xfrm>
            <a:off x="3120969" y="3543299"/>
            <a:ext cx="4922520" cy="4451131"/>
          </a:xfrm>
          <a:prstGeom prst="ellipse">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A51BF744-4E12-4E4F-AB57-B5CA1E8FB0F4}"/>
              </a:ext>
            </a:extLst>
          </p:cNvPr>
          <p:cNvSpPr/>
          <p:nvPr/>
        </p:nvSpPr>
        <p:spPr>
          <a:xfrm>
            <a:off x="10244511" y="3543300"/>
            <a:ext cx="4922520" cy="4451131"/>
          </a:xfrm>
          <a:prstGeom prst="ellipse">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F689F17C-12A8-44DD-83EA-235F1D67F318}"/>
              </a:ext>
            </a:extLst>
          </p:cNvPr>
          <p:cNvSpPr txBox="1"/>
          <p:nvPr/>
        </p:nvSpPr>
        <p:spPr>
          <a:xfrm>
            <a:off x="6134100" y="2745326"/>
            <a:ext cx="6019800" cy="584775"/>
          </a:xfrm>
          <a:prstGeom prst="rect">
            <a:avLst/>
          </a:prstGeom>
          <a:noFill/>
        </p:spPr>
        <p:txBody>
          <a:bodyPr wrap="square" rtlCol="0">
            <a:spAutoFit/>
          </a:bodyPr>
          <a:lstStyle/>
          <a:p>
            <a:pPr algn="ctr"/>
            <a:r>
              <a:rPr lang="en-US" sz="3200" b="1" dirty="0">
                <a:latin typeface="Gidole" panose="02000503000000000000" pitchFamily="50" charset="0"/>
              </a:rPr>
              <a:t>Cross join</a:t>
            </a:r>
          </a:p>
        </p:txBody>
      </p:sp>
      <p:sp>
        <p:nvSpPr>
          <p:cNvPr id="11" name="TextBox 10">
            <a:extLst>
              <a:ext uri="{FF2B5EF4-FFF2-40B4-BE49-F238E27FC236}">
                <a16:creationId xmlns:a16="http://schemas.microsoft.com/office/drawing/2014/main" id="{82531519-3B10-4C37-B9EC-54963F7B6DAF}"/>
              </a:ext>
            </a:extLst>
          </p:cNvPr>
          <p:cNvSpPr txBox="1"/>
          <p:nvPr/>
        </p:nvSpPr>
        <p:spPr>
          <a:xfrm>
            <a:off x="4747260" y="4063210"/>
            <a:ext cx="1676400" cy="3270704"/>
          </a:xfrm>
          <a:prstGeom prst="rect">
            <a:avLst/>
          </a:prstGeom>
          <a:noFill/>
        </p:spPr>
        <p:txBody>
          <a:bodyPr wrap="square" rtlCol="0">
            <a:spAutoFit/>
          </a:bodyPr>
          <a:lstStyle/>
          <a:p>
            <a:pPr algn="ctr">
              <a:lnSpc>
                <a:spcPct val="150000"/>
              </a:lnSpc>
            </a:pPr>
            <a:r>
              <a:rPr lang="en-US" sz="4800" b="1" dirty="0">
                <a:solidFill>
                  <a:schemeClr val="bg1"/>
                </a:solidFill>
                <a:latin typeface="Gidole" panose="02000503000000000000" pitchFamily="50" charset="0"/>
              </a:rPr>
              <a:t>1</a:t>
            </a:r>
          </a:p>
          <a:p>
            <a:pPr algn="ctr">
              <a:lnSpc>
                <a:spcPct val="150000"/>
              </a:lnSpc>
            </a:pPr>
            <a:r>
              <a:rPr lang="en-US" sz="4800" b="1" dirty="0">
                <a:solidFill>
                  <a:schemeClr val="bg1"/>
                </a:solidFill>
                <a:latin typeface="Gidole" panose="02000503000000000000" pitchFamily="50" charset="0"/>
              </a:rPr>
              <a:t>2</a:t>
            </a:r>
          </a:p>
          <a:p>
            <a:pPr algn="ctr">
              <a:lnSpc>
                <a:spcPct val="150000"/>
              </a:lnSpc>
            </a:pPr>
            <a:r>
              <a:rPr lang="en-US" sz="4800" b="1" dirty="0">
                <a:solidFill>
                  <a:schemeClr val="bg1"/>
                </a:solidFill>
                <a:latin typeface="Gidole" panose="02000503000000000000" pitchFamily="50" charset="0"/>
              </a:rPr>
              <a:t>3</a:t>
            </a:r>
          </a:p>
        </p:txBody>
      </p:sp>
      <p:sp>
        <p:nvSpPr>
          <p:cNvPr id="15" name="TextBox 14">
            <a:extLst>
              <a:ext uri="{FF2B5EF4-FFF2-40B4-BE49-F238E27FC236}">
                <a16:creationId xmlns:a16="http://schemas.microsoft.com/office/drawing/2014/main" id="{D2B87376-A7BF-4AF8-8E31-7AF7E971005C}"/>
              </a:ext>
            </a:extLst>
          </p:cNvPr>
          <p:cNvSpPr txBox="1"/>
          <p:nvPr/>
        </p:nvSpPr>
        <p:spPr>
          <a:xfrm>
            <a:off x="11867571" y="4054900"/>
            <a:ext cx="1676400" cy="3270704"/>
          </a:xfrm>
          <a:prstGeom prst="rect">
            <a:avLst/>
          </a:prstGeom>
          <a:noFill/>
        </p:spPr>
        <p:txBody>
          <a:bodyPr wrap="square" rtlCol="0">
            <a:spAutoFit/>
          </a:bodyPr>
          <a:lstStyle/>
          <a:p>
            <a:pPr algn="ctr">
              <a:lnSpc>
                <a:spcPct val="150000"/>
              </a:lnSpc>
            </a:pPr>
            <a:r>
              <a:rPr lang="en-US" sz="4800" b="1" dirty="0">
                <a:solidFill>
                  <a:schemeClr val="bg1"/>
                </a:solidFill>
                <a:latin typeface="Gidole" panose="02000503000000000000" pitchFamily="50" charset="0"/>
              </a:rPr>
              <a:t>1</a:t>
            </a:r>
          </a:p>
          <a:p>
            <a:pPr algn="ctr">
              <a:lnSpc>
                <a:spcPct val="150000"/>
              </a:lnSpc>
            </a:pPr>
            <a:r>
              <a:rPr lang="en-US" sz="4800" b="1" dirty="0">
                <a:solidFill>
                  <a:schemeClr val="bg1"/>
                </a:solidFill>
                <a:latin typeface="Gidole" panose="02000503000000000000" pitchFamily="50" charset="0"/>
              </a:rPr>
              <a:t>2</a:t>
            </a:r>
          </a:p>
          <a:p>
            <a:pPr algn="ctr">
              <a:lnSpc>
                <a:spcPct val="150000"/>
              </a:lnSpc>
            </a:pPr>
            <a:r>
              <a:rPr lang="en-US" sz="4800" b="1" dirty="0">
                <a:solidFill>
                  <a:schemeClr val="bg1"/>
                </a:solidFill>
                <a:latin typeface="Gidole" panose="02000503000000000000" pitchFamily="50" charset="0"/>
              </a:rPr>
              <a:t>3</a:t>
            </a:r>
          </a:p>
        </p:txBody>
      </p:sp>
      <p:cxnSp>
        <p:nvCxnSpPr>
          <p:cNvPr id="16" name="Straight Arrow Connector 15">
            <a:extLst>
              <a:ext uri="{FF2B5EF4-FFF2-40B4-BE49-F238E27FC236}">
                <a16:creationId xmlns:a16="http://schemas.microsoft.com/office/drawing/2014/main" id="{4EEA6C14-70B2-4B41-AD2C-665C0D34C68B}"/>
              </a:ext>
            </a:extLst>
          </p:cNvPr>
          <p:cNvCxnSpPr/>
          <p:nvPr/>
        </p:nvCxnSpPr>
        <p:spPr>
          <a:xfrm>
            <a:off x="6019800" y="4686300"/>
            <a:ext cx="6134100" cy="0"/>
          </a:xfrm>
          <a:prstGeom prst="straightConnector1">
            <a:avLst/>
          </a:prstGeom>
          <a:ln w="571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72E855B4-B297-40BA-9481-9C8DC39806AB}"/>
              </a:ext>
            </a:extLst>
          </p:cNvPr>
          <p:cNvCxnSpPr>
            <a:cxnSpLocks/>
          </p:cNvCxnSpPr>
          <p:nvPr/>
        </p:nvCxnSpPr>
        <p:spPr>
          <a:xfrm>
            <a:off x="6019800" y="4686300"/>
            <a:ext cx="6400800" cy="1082565"/>
          </a:xfrm>
          <a:prstGeom prst="straightConnector1">
            <a:avLst/>
          </a:prstGeom>
          <a:ln w="571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1B3E2E39-D459-47E9-809E-2AC984F9B6EE}"/>
              </a:ext>
            </a:extLst>
          </p:cNvPr>
          <p:cNvCxnSpPr>
            <a:cxnSpLocks/>
          </p:cNvCxnSpPr>
          <p:nvPr/>
        </p:nvCxnSpPr>
        <p:spPr>
          <a:xfrm>
            <a:off x="6019800" y="4657324"/>
            <a:ext cx="6400800" cy="2404460"/>
          </a:xfrm>
          <a:prstGeom prst="straightConnector1">
            <a:avLst/>
          </a:prstGeom>
          <a:ln w="571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0B887255-778D-4D73-ACE5-6DC60C2EEF65}"/>
              </a:ext>
            </a:extLst>
          </p:cNvPr>
          <p:cNvCxnSpPr/>
          <p:nvPr/>
        </p:nvCxnSpPr>
        <p:spPr>
          <a:xfrm>
            <a:off x="6286500" y="5768865"/>
            <a:ext cx="6134100" cy="0"/>
          </a:xfrm>
          <a:prstGeom prst="straightConnector1">
            <a:avLst/>
          </a:prstGeom>
          <a:ln w="571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DF7CC8A0-A030-4442-9142-F5BC89E040F1}"/>
              </a:ext>
            </a:extLst>
          </p:cNvPr>
          <p:cNvCxnSpPr>
            <a:cxnSpLocks/>
          </p:cNvCxnSpPr>
          <p:nvPr/>
        </p:nvCxnSpPr>
        <p:spPr>
          <a:xfrm flipV="1">
            <a:off x="6286500" y="4686301"/>
            <a:ext cx="5753100" cy="1082564"/>
          </a:xfrm>
          <a:prstGeom prst="straightConnector1">
            <a:avLst/>
          </a:prstGeom>
          <a:ln w="571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62F6E66E-590B-4811-A483-112C74F331FE}"/>
              </a:ext>
            </a:extLst>
          </p:cNvPr>
          <p:cNvCxnSpPr>
            <a:cxnSpLocks/>
          </p:cNvCxnSpPr>
          <p:nvPr/>
        </p:nvCxnSpPr>
        <p:spPr>
          <a:xfrm>
            <a:off x="6420430" y="5768865"/>
            <a:ext cx="6000170" cy="1292919"/>
          </a:xfrm>
          <a:prstGeom prst="straightConnector1">
            <a:avLst/>
          </a:prstGeom>
          <a:ln w="571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1501D90B-D7BD-4205-8867-37A0C6532536}"/>
              </a:ext>
            </a:extLst>
          </p:cNvPr>
          <p:cNvCxnSpPr/>
          <p:nvPr/>
        </p:nvCxnSpPr>
        <p:spPr>
          <a:xfrm>
            <a:off x="6286500" y="6999393"/>
            <a:ext cx="6134100" cy="0"/>
          </a:xfrm>
          <a:prstGeom prst="straightConnector1">
            <a:avLst/>
          </a:prstGeom>
          <a:ln w="571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4CB98A86-0B82-4C6E-86B5-B3B313390EE6}"/>
              </a:ext>
            </a:extLst>
          </p:cNvPr>
          <p:cNvCxnSpPr>
            <a:cxnSpLocks/>
          </p:cNvCxnSpPr>
          <p:nvPr/>
        </p:nvCxnSpPr>
        <p:spPr>
          <a:xfrm flipV="1">
            <a:off x="6334415" y="4686301"/>
            <a:ext cx="5705185" cy="2313092"/>
          </a:xfrm>
          <a:prstGeom prst="straightConnector1">
            <a:avLst/>
          </a:prstGeom>
          <a:ln w="571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71887C10-E155-4923-BC69-83A687707176}"/>
              </a:ext>
            </a:extLst>
          </p:cNvPr>
          <p:cNvCxnSpPr>
            <a:cxnSpLocks/>
          </p:cNvCxnSpPr>
          <p:nvPr/>
        </p:nvCxnSpPr>
        <p:spPr>
          <a:xfrm flipV="1">
            <a:off x="6420430" y="5768865"/>
            <a:ext cx="5933785" cy="1216718"/>
          </a:xfrm>
          <a:prstGeom prst="straightConnector1">
            <a:avLst/>
          </a:prstGeom>
          <a:ln w="571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7949402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857250" y="1943100"/>
            <a:ext cx="12877800" cy="707886"/>
          </a:xfrm>
          <a:prstGeom prst="rect">
            <a:avLst/>
          </a:prstGeom>
          <a:noFill/>
        </p:spPr>
        <p:txBody>
          <a:bodyPr wrap="square" rtlCol="0">
            <a:spAutoFit/>
          </a:bodyPr>
          <a:lstStyle/>
          <a:p>
            <a:pPr marL="571500" indent="-571500">
              <a:buFont typeface="Arial" panose="020B0604020202020204" pitchFamily="34" charset="0"/>
              <a:buChar char="•"/>
            </a:pPr>
            <a:r>
              <a:rPr lang="en-US" sz="4000" dirty="0">
                <a:latin typeface="Gidole" panose="02000503000000000000" pitchFamily="50" charset="0"/>
              </a:rPr>
              <a:t>File: </a:t>
            </a:r>
            <a:r>
              <a:rPr lang="en-US" sz="4000" dirty="0">
                <a:latin typeface="Roboto Mono" pitchFamily="2" charset="0"/>
                <a:ea typeface="Roboto Mono" pitchFamily="2" charset="0"/>
              </a:rPr>
              <a:t>office-employees.xlsx</a:t>
            </a:r>
          </a:p>
        </p:txBody>
      </p:sp>
    </p:spTree>
    <p:extLst>
      <p:ext uri="{BB962C8B-B14F-4D97-AF65-F5344CB8AC3E}">
        <p14:creationId xmlns:p14="http://schemas.microsoft.com/office/powerpoint/2010/main" val="346221054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857250" y="1943100"/>
            <a:ext cx="13925550" cy="2554545"/>
          </a:xfrm>
          <a:prstGeom prst="rect">
            <a:avLst/>
          </a:prstGeom>
          <a:noFill/>
        </p:spPr>
        <p:txBody>
          <a:bodyPr wrap="square" rtlCol="0">
            <a:spAutoFit/>
          </a:bodyPr>
          <a:lstStyle/>
          <a:p>
            <a:r>
              <a:rPr lang="en-US" sz="4000" dirty="0">
                <a:latin typeface="Gidole" panose="02000503000000000000" pitchFamily="50" charset="0"/>
              </a:rPr>
              <a:t>Files: </a:t>
            </a:r>
            <a:r>
              <a:rPr lang="en-US" sz="4000" dirty="0">
                <a:latin typeface="Roboto Mono" pitchFamily="2" charset="0"/>
                <a:ea typeface="Roboto Mono" pitchFamily="2" charset="0"/>
              </a:rPr>
              <a:t>states.xlsx</a:t>
            </a:r>
          </a:p>
          <a:p>
            <a:endParaRPr lang="en-US" sz="4000" dirty="0">
              <a:latin typeface="Roboto Mono" pitchFamily="2" charset="0"/>
              <a:ea typeface="Roboto Mono" pitchFamily="2" charset="0"/>
            </a:endParaRPr>
          </a:p>
          <a:p>
            <a:pPr marL="742950" indent="-742950">
              <a:buFont typeface="+mj-lt"/>
              <a:buAutoNum type="arabicPeriod"/>
            </a:pPr>
            <a:r>
              <a:rPr lang="en-US" sz="4000" dirty="0">
                <a:latin typeface="Gidole" panose="02000503000000000000" pitchFamily="50" charset="0"/>
                <a:ea typeface="Roboto Mono" pitchFamily="2" charset="0"/>
              </a:rPr>
              <a:t>Create a table to record each state’s bird, flower and capital</a:t>
            </a:r>
          </a:p>
          <a:p>
            <a:pPr marL="742950" indent="-742950">
              <a:buFont typeface="+mj-lt"/>
              <a:buAutoNum type="arabicPeriod"/>
            </a:pPr>
            <a:endParaRPr lang="en-US" sz="4000" dirty="0">
              <a:latin typeface="Roboto Mono" pitchFamily="2" charset="0"/>
              <a:ea typeface="Roboto Mono" pitchFamily="2" charset="0"/>
            </a:endParaRPr>
          </a:p>
        </p:txBody>
      </p:sp>
    </p:spTree>
    <p:extLst>
      <p:ext uri="{BB962C8B-B14F-4D97-AF65-F5344CB8AC3E}">
        <p14:creationId xmlns:p14="http://schemas.microsoft.com/office/powerpoint/2010/main" val="11566548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sp>
      <p:grpSp>
        <p:nvGrpSpPr>
          <p:cNvPr id="3" name="Group 3"/>
          <p:cNvGrpSpPr/>
          <p:nvPr/>
        </p:nvGrpSpPr>
        <p:grpSpPr>
          <a:xfrm>
            <a:off x="-100401" y="2733413"/>
            <a:ext cx="7565692" cy="755358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3031757" y="5143500"/>
            <a:ext cx="6063514" cy="5251003"/>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8382000" y="571500"/>
            <a:ext cx="9593207" cy="1154162"/>
          </a:xfrm>
          <a:prstGeom prst="rect">
            <a:avLst/>
          </a:prstGeom>
        </p:spPr>
        <p:txBody>
          <a:bodyPr wrap="square" lIns="0" tIns="0" rIns="0" bIns="0" rtlCol="0" anchor="t">
            <a:spAutoFit/>
          </a:bodyPr>
          <a:lstStyle/>
          <a:p>
            <a:pPr algn="r">
              <a:lnSpc>
                <a:spcPts val="9000"/>
              </a:lnSpc>
            </a:pPr>
            <a:r>
              <a:rPr lang="en-US" sz="7500" spc="375" dirty="0">
                <a:solidFill>
                  <a:srgbClr val="FFFFFF"/>
                </a:solidFill>
                <a:latin typeface="League Spartan Bold"/>
              </a:rPr>
              <a:t>7. CONCLUSION</a:t>
            </a:r>
          </a:p>
        </p:txBody>
      </p:sp>
    </p:spTree>
    <p:extLst>
      <p:ext uri="{BB962C8B-B14F-4D97-AF65-F5344CB8AC3E}">
        <p14:creationId xmlns:p14="http://schemas.microsoft.com/office/powerpoint/2010/main" val="11035351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1095300"/>
          </a:xfrm>
          <a:prstGeom prst="rect">
            <a:avLst/>
          </a:prstGeom>
        </p:spPr>
        <p:txBody>
          <a:bodyPr lIns="0" tIns="0" rIns="0" bIns="0" rtlCol="0" anchor="t">
            <a:spAutoFit/>
          </a:bodyPr>
          <a:lstStyle/>
          <a:p>
            <a:pPr algn="r">
              <a:lnSpc>
                <a:spcPts val="9100"/>
              </a:lnSpc>
            </a:pPr>
            <a:r>
              <a:rPr lang="en-US" sz="6500" b="1" spc="195" dirty="0">
                <a:solidFill>
                  <a:srgbClr val="F2F0F4"/>
                </a:solidFill>
                <a:latin typeface="League Spartan Italics"/>
              </a:rPr>
              <a:t>What to learn next?</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228600" y="3848100"/>
            <a:ext cx="8153400" cy="2862322"/>
          </a:xfrm>
          <a:prstGeom prst="rect">
            <a:avLst/>
          </a:prstGeom>
          <a:noFill/>
        </p:spPr>
        <p:txBody>
          <a:bodyPr wrap="square" rtlCol="0">
            <a:spAutoFit/>
          </a:bodyPr>
          <a:lstStyle/>
          <a:p>
            <a:pPr marL="1028700" lvl="1" indent="-571500">
              <a:buFont typeface="Arial" panose="020B0604020202020204" pitchFamily="34" charset="0"/>
              <a:buChar char="•"/>
            </a:pPr>
            <a:r>
              <a:rPr lang="en-US" sz="5800" dirty="0">
                <a:latin typeface="Gidole" panose="020B0604020202020204" charset="0"/>
              </a:rPr>
              <a:t>M language</a:t>
            </a:r>
          </a:p>
          <a:p>
            <a:pPr marL="1028700" lvl="1" indent="-571500">
              <a:buFont typeface="Arial" panose="020B0604020202020204" pitchFamily="34" charset="0"/>
              <a:buChar char="•"/>
            </a:pPr>
            <a:r>
              <a:rPr lang="en-US" sz="5800" dirty="0">
                <a:latin typeface="Gidole" panose="020B0604020202020204" charset="0"/>
              </a:rPr>
              <a:t>PowerPivot</a:t>
            </a:r>
          </a:p>
          <a:p>
            <a:pPr marL="1028700" lvl="1" indent="-571500">
              <a:buFont typeface="Arial" panose="020B0604020202020204" pitchFamily="34" charset="0"/>
              <a:buChar char="•"/>
            </a:pPr>
            <a:r>
              <a:rPr lang="en-US" sz="5800" dirty="0">
                <a:latin typeface="Gidole" panose="020B0604020202020204" charset="0"/>
              </a:rPr>
              <a:t>Power BI</a:t>
            </a:r>
          </a:p>
        </p:txBody>
      </p:sp>
    </p:spTree>
    <p:extLst>
      <p:ext uri="{BB962C8B-B14F-4D97-AF65-F5344CB8AC3E}">
        <p14:creationId xmlns:p14="http://schemas.microsoft.com/office/powerpoint/2010/main" val="411295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56390"/>
            <a:ext cx="10283741" cy="10399781"/>
          </a:xfrm>
          <a:prstGeom prst="rect">
            <a:avLst/>
          </a:prstGeom>
          <a:solidFill>
            <a:srgbClr val="CF3338"/>
          </a:solidFill>
        </p:spPr>
      </p:sp>
      <p:grpSp>
        <p:nvGrpSpPr>
          <p:cNvPr id="3" name="Group 3"/>
          <p:cNvGrpSpPr/>
          <p:nvPr/>
        </p:nvGrpSpPr>
        <p:grpSpPr>
          <a:xfrm rot="5400000">
            <a:off x="9957" y="-9957"/>
            <a:ext cx="10263828" cy="10283741"/>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alpha val="19607"/>
              </a:srgbClr>
            </a:solidFill>
          </p:spPr>
        </p:sp>
      </p:grpSp>
      <p:sp>
        <p:nvSpPr>
          <p:cNvPr id="5" name="TextBox 5"/>
          <p:cNvSpPr txBox="1"/>
          <p:nvPr/>
        </p:nvSpPr>
        <p:spPr>
          <a:xfrm>
            <a:off x="1329711" y="5494822"/>
            <a:ext cx="7624318" cy="2257093"/>
          </a:xfrm>
          <a:prstGeom prst="rect">
            <a:avLst/>
          </a:prstGeom>
        </p:spPr>
        <p:txBody>
          <a:bodyPr lIns="0" tIns="0" rIns="0" bIns="0" rtlCol="0" anchor="t">
            <a:spAutoFit/>
          </a:bodyPr>
          <a:lstStyle/>
          <a:p>
            <a:pPr marL="457200" indent="-457200">
              <a:lnSpc>
                <a:spcPts val="4522"/>
              </a:lnSpc>
              <a:buFont typeface="Arial" panose="020B0604020202020204" pitchFamily="34" charset="0"/>
              <a:buChar char="•"/>
            </a:pPr>
            <a:r>
              <a:rPr lang="en-US" sz="3400" spc="340" dirty="0">
                <a:solidFill>
                  <a:srgbClr val="F2F0F4"/>
                </a:solidFill>
                <a:latin typeface="Gidole"/>
              </a:rPr>
              <a:t>On O’Reilly Learning at https://learning.oreilly.com/library/view/collect-combine-and/9781509307982/</a:t>
            </a:r>
          </a:p>
        </p:txBody>
      </p:sp>
      <p:sp>
        <p:nvSpPr>
          <p:cNvPr id="6" name="TextBox 6"/>
          <p:cNvSpPr txBox="1"/>
          <p:nvPr/>
        </p:nvSpPr>
        <p:spPr>
          <a:xfrm rot="5400000">
            <a:off x="15031804" y="6973654"/>
            <a:ext cx="3734903" cy="834390"/>
          </a:xfrm>
          <a:prstGeom prst="rect">
            <a:avLst/>
          </a:prstGeom>
        </p:spPr>
        <p:txBody>
          <a:bodyPr lIns="0" tIns="0" rIns="0" bIns="0" rtlCol="0" anchor="t">
            <a:spAutoFit/>
          </a:bodyPr>
          <a:lstStyle/>
          <a:p>
            <a:pPr algn="r">
              <a:lnSpc>
                <a:spcPts val="3359"/>
              </a:lnSpc>
            </a:pPr>
            <a:r>
              <a:rPr lang="en-US" sz="2400" spc="192">
                <a:solidFill>
                  <a:srgbClr val="F2F0F4"/>
                </a:solidFill>
                <a:latin typeface="Gidole"/>
              </a:rPr>
              <a:t>Human Centered Design • MDLS 2020</a:t>
            </a:r>
          </a:p>
        </p:txBody>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657572" y="942975"/>
            <a:ext cx="8486428" cy="3755515"/>
          </a:xfrm>
          <a:prstGeom prst="rect">
            <a:avLst/>
          </a:prstGeom>
        </p:spPr>
        <p:txBody>
          <a:bodyPr lIns="0" tIns="0" rIns="0" bIns="0" rtlCol="0" anchor="t">
            <a:spAutoFit/>
          </a:bodyPr>
          <a:lstStyle/>
          <a:p>
            <a:pPr>
              <a:lnSpc>
                <a:spcPts val="5880"/>
              </a:lnSpc>
              <a:spcBef>
                <a:spcPct val="0"/>
              </a:spcBef>
            </a:pPr>
            <a:r>
              <a:rPr lang="en-US" sz="4200" i="1" dirty="0">
                <a:solidFill>
                  <a:srgbClr val="FFFFFF"/>
                </a:solidFill>
                <a:latin typeface="League Spartan"/>
              </a:rPr>
              <a:t>Collect, Combine, and Transform Data Using Power Query in Excel and Power BI</a:t>
            </a:r>
            <a:r>
              <a:rPr lang="en-US" sz="4200" dirty="0">
                <a:solidFill>
                  <a:srgbClr val="FFFFFF"/>
                </a:solidFill>
                <a:latin typeface="League Spartan"/>
              </a:rPr>
              <a:t>, 1st Edition</a:t>
            </a:r>
          </a:p>
          <a:p>
            <a:pPr>
              <a:lnSpc>
                <a:spcPts val="5880"/>
              </a:lnSpc>
              <a:spcBef>
                <a:spcPct val="0"/>
              </a:spcBef>
            </a:pPr>
            <a:r>
              <a:rPr lang="en-US" sz="4200" dirty="0">
                <a:solidFill>
                  <a:srgbClr val="FFFFFF"/>
                </a:solidFill>
                <a:latin typeface="League Spartan"/>
              </a:rPr>
              <a:t>by Gil </a:t>
            </a:r>
            <a:r>
              <a:rPr lang="en-US" sz="4200" dirty="0" err="1">
                <a:solidFill>
                  <a:srgbClr val="FFFFFF"/>
                </a:solidFill>
                <a:latin typeface="League Spartan"/>
              </a:rPr>
              <a:t>Raviv</a:t>
            </a:r>
            <a:endParaRPr lang="en-US" sz="4200" dirty="0">
              <a:solidFill>
                <a:srgbClr val="FFFFFF"/>
              </a:solidFill>
              <a:latin typeface="League Spartan"/>
            </a:endParaRPr>
          </a:p>
        </p:txBody>
      </p:sp>
      <p:pic>
        <p:nvPicPr>
          <p:cNvPr id="4100" name="Picture 4" descr="Collect, Combine, and Transform Data Using Power Query in ...">
            <a:extLst>
              <a:ext uri="{FF2B5EF4-FFF2-40B4-BE49-F238E27FC236}">
                <a16:creationId xmlns:a16="http://schemas.microsoft.com/office/drawing/2014/main" id="{A042CD0E-B87E-426C-AA5B-90C18349782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94173" y="1066799"/>
            <a:ext cx="6450542" cy="7886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55399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grpSp>
        <p:nvGrpSpPr>
          <p:cNvPr id="16" name="Group 15">
            <a:extLst>
              <a:ext uri="{FF2B5EF4-FFF2-40B4-BE49-F238E27FC236}">
                <a16:creationId xmlns:a16="http://schemas.microsoft.com/office/drawing/2014/main" id="{26AEE63F-9722-4141-8F62-7155CB624A5B}"/>
              </a:ext>
            </a:extLst>
          </p:cNvPr>
          <p:cNvGrpSpPr/>
          <p:nvPr/>
        </p:nvGrpSpPr>
        <p:grpSpPr>
          <a:xfrm>
            <a:off x="907648" y="1638300"/>
            <a:ext cx="4959752" cy="4645364"/>
            <a:chOff x="907648" y="1638300"/>
            <a:chExt cx="4959752" cy="4645364"/>
          </a:xfrm>
        </p:grpSpPr>
        <p:sp>
          <p:nvSpPr>
            <p:cNvPr id="8" name="TextBox 7">
              <a:extLst>
                <a:ext uri="{FF2B5EF4-FFF2-40B4-BE49-F238E27FC236}">
                  <a16:creationId xmlns:a16="http://schemas.microsoft.com/office/drawing/2014/main" id="{BEEF1475-D362-4861-BA9A-EC801FD42085}"/>
                </a:ext>
              </a:extLst>
            </p:cNvPr>
            <p:cNvSpPr txBox="1"/>
            <p:nvPr/>
          </p:nvSpPr>
          <p:spPr>
            <a:xfrm>
              <a:off x="1295400" y="1638300"/>
              <a:ext cx="4572000" cy="769441"/>
            </a:xfrm>
            <a:prstGeom prst="rect">
              <a:avLst/>
            </a:prstGeom>
            <a:noFill/>
          </p:spPr>
          <p:txBody>
            <a:bodyPr wrap="square" rtlCol="0">
              <a:spAutoFit/>
            </a:bodyPr>
            <a:lstStyle/>
            <a:p>
              <a:pPr algn="ctr"/>
              <a:r>
                <a:rPr lang="en-US" sz="4400" b="1" dirty="0">
                  <a:latin typeface="Gidole" panose="02000503000000000000" pitchFamily="50" charset="0"/>
                </a:rPr>
                <a:t>1. EXTRACT</a:t>
              </a:r>
            </a:p>
          </p:txBody>
        </p:sp>
        <p:pic>
          <p:nvPicPr>
            <p:cNvPr id="9" name="Picture 8">
              <a:extLst>
                <a:ext uri="{FF2B5EF4-FFF2-40B4-BE49-F238E27FC236}">
                  <a16:creationId xmlns:a16="http://schemas.microsoft.com/office/drawing/2014/main" id="{66E68092-9405-43F0-8AF2-01C9D22F89E0}"/>
                </a:ext>
              </a:extLst>
            </p:cNvPr>
            <p:cNvPicPr>
              <a:picLocks noChangeAspect="1"/>
            </p:cNvPicPr>
            <p:nvPr/>
          </p:nvPicPr>
          <p:blipFill>
            <a:blip r:embed="rId4"/>
            <a:stretch>
              <a:fillRect/>
            </a:stretch>
          </p:blipFill>
          <p:spPr>
            <a:xfrm>
              <a:off x="907648" y="2794615"/>
              <a:ext cx="2156143" cy="1120074"/>
            </a:xfrm>
            <a:prstGeom prst="rect">
              <a:avLst/>
            </a:prstGeom>
          </p:spPr>
        </p:pic>
        <p:pic>
          <p:nvPicPr>
            <p:cNvPr id="2050" name="Picture 2" descr="Wordpress, Web, Design, Website, Cms, Logo, Blog">
              <a:extLst>
                <a:ext uri="{FF2B5EF4-FFF2-40B4-BE49-F238E27FC236}">
                  <a16:creationId xmlns:a16="http://schemas.microsoft.com/office/drawing/2014/main" id="{07E1EB44-DBDD-4C47-8909-EC3C75BE44E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412310" y="3222617"/>
              <a:ext cx="2233568" cy="119123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Microsoft Excel - Wikipedia">
              <a:extLst>
                <a:ext uri="{FF2B5EF4-FFF2-40B4-BE49-F238E27FC236}">
                  <a16:creationId xmlns:a16="http://schemas.microsoft.com/office/drawing/2014/main" id="{52AB72E9-F271-433D-B21F-B855CB0F4D2B}"/>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217041" y="4408144"/>
              <a:ext cx="2016763" cy="187552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7" name="Group 16">
            <a:extLst>
              <a:ext uri="{FF2B5EF4-FFF2-40B4-BE49-F238E27FC236}">
                <a16:creationId xmlns:a16="http://schemas.microsoft.com/office/drawing/2014/main" id="{55594C81-73FA-4556-83B0-1C0DC11CAD20}"/>
              </a:ext>
            </a:extLst>
          </p:cNvPr>
          <p:cNvGrpSpPr/>
          <p:nvPr/>
        </p:nvGrpSpPr>
        <p:grpSpPr>
          <a:xfrm>
            <a:off x="6019799" y="1638299"/>
            <a:ext cx="5729246" cy="5022604"/>
            <a:chOff x="6019799" y="1638299"/>
            <a:chExt cx="5729246" cy="5022604"/>
          </a:xfrm>
        </p:grpSpPr>
        <p:sp>
          <p:nvSpPr>
            <p:cNvPr id="12" name="TextBox 11">
              <a:extLst>
                <a:ext uri="{FF2B5EF4-FFF2-40B4-BE49-F238E27FC236}">
                  <a16:creationId xmlns:a16="http://schemas.microsoft.com/office/drawing/2014/main" id="{BA60B585-15E5-46DB-B3DE-577C0543BBB3}"/>
                </a:ext>
              </a:extLst>
            </p:cNvPr>
            <p:cNvSpPr txBox="1"/>
            <p:nvPr/>
          </p:nvSpPr>
          <p:spPr>
            <a:xfrm>
              <a:off x="6329774" y="1638299"/>
              <a:ext cx="4572000" cy="830997"/>
            </a:xfrm>
            <a:prstGeom prst="rect">
              <a:avLst/>
            </a:prstGeom>
            <a:noFill/>
          </p:spPr>
          <p:txBody>
            <a:bodyPr wrap="square" rtlCol="0">
              <a:spAutoFit/>
            </a:bodyPr>
            <a:lstStyle/>
            <a:p>
              <a:pPr algn="ctr"/>
              <a:r>
                <a:rPr lang="en-US" sz="4800" b="1" dirty="0">
                  <a:latin typeface="Gidole" panose="02000503000000000000" pitchFamily="50" charset="0"/>
                </a:rPr>
                <a:t>2. TRANSFORM</a:t>
              </a:r>
            </a:p>
          </p:txBody>
        </p:sp>
        <p:pic>
          <p:nvPicPr>
            <p:cNvPr id="2054" name="Picture 6" descr="brown push broom on dust pan">
              <a:extLst>
                <a:ext uri="{FF2B5EF4-FFF2-40B4-BE49-F238E27FC236}">
                  <a16:creationId xmlns:a16="http://schemas.microsoft.com/office/drawing/2014/main" id="{B8750ED0-0E88-4B2A-BCD9-4FCE5A6525A1}"/>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382206" y="2822553"/>
              <a:ext cx="2233568" cy="1675176"/>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Tee, Tea Bags, Teas, Drink, Herbal Tea, Fruit Tea">
              <a:extLst>
                <a:ext uri="{FF2B5EF4-FFF2-40B4-BE49-F238E27FC236}">
                  <a16:creationId xmlns:a16="http://schemas.microsoft.com/office/drawing/2014/main" id="{F355A25D-375B-450B-BB9B-D202A3C284FE}"/>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9097808" y="3864697"/>
              <a:ext cx="2651237" cy="1753683"/>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Construction, Worker, Welding, Welder, Industry, Metal">
              <a:extLst>
                <a:ext uri="{FF2B5EF4-FFF2-40B4-BE49-F238E27FC236}">
                  <a16:creationId xmlns:a16="http://schemas.microsoft.com/office/drawing/2014/main" id="{18906C9B-12F8-4CD0-AF9E-ACD1165E839C}"/>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019799" y="4901696"/>
              <a:ext cx="2651237" cy="175920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 name="Group 17">
            <a:extLst>
              <a:ext uri="{FF2B5EF4-FFF2-40B4-BE49-F238E27FC236}">
                <a16:creationId xmlns:a16="http://schemas.microsoft.com/office/drawing/2014/main" id="{0586C38D-6E7E-449E-A806-A86C75E7402D}"/>
              </a:ext>
            </a:extLst>
          </p:cNvPr>
          <p:cNvGrpSpPr/>
          <p:nvPr/>
        </p:nvGrpSpPr>
        <p:grpSpPr>
          <a:xfrm>
            <a:off x="12385964" y="1638299"/>
            <a:ext cx="5415806" cy="4656484"/>
            <a:chOff x="12385964" y="1638299"/>
            <a:chExt cx="5415806" cy="4656484"/>
          </a:xfrm>
        </p:grpSpPr>
        <p:pic>
          <p:nvPicPr>
            <p:cNvPr id="11" name="Picture 10" descr="A close up of a persons hand&#10;&#10;Description automatically generated">
              <a:extLst>
                <a:ext uri="{FF2B5EF4-FFF2-40B4-BE49-F238E27FC236}">
                  <a16:creationId xmlns:a16="http://schemas.microsoft.com/office/drawing/2014/main" id="{05D53DD3-A065-4697-AA14-208CD7BA892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2573000" y="2822553"/>
              <a:ext cx="5228770" cy="3472230"/>
            </a:xfrm>
            <a:prstGeom prst="rect">
              <a:avLst/>
            </a:prstGeom>
          </p:spPr>
        </p:pic>
        <p:sp>
          <p:nvSpPr>
            <p:cNvPr id="21" name="TextBox 20">
              <a:extLst>
                <a:ext uri="{FF2B5EF4-FFF2-40B4-BE49-F238E27FC236}">
                  <a16:creationId xmlns:a16="http://schemas.microsoft.com/office/drawing/2014/main" id="{98C42259-1842-4B28-865C-67D219A8528A}"/>
                </a:ext>
              </a:extLst>
            </p:cNvPr>
            <p:cNvSpPr txBox="1"/>
            <p:nvPr/>
          </p:nvSpPr>
          <p:spPr>
            <a:xfrm>
              <a:off x="12385964" y="1638299"/>
              <a:ext cx="4572000" cy="769441"/>
            </a:xfrm>
            <a:prstGeom prst="rect">
              <a:avLst/>
            </a:prstGeom>
            <a:noFill/>
          </p:spPr>
          <p:txBody>
            <a:bodyPr wrap="square" rtlCol="0">
              <a:spAutoFit/>
            </a:bodyPr>
            <a:lstStyle/>
            <a:p>
              <a:pPr algn="ctr"/>
              <a:r>
                <a:rPr lang="en-US" sz="4400" b="1" dirty="0">
                  <a:latin typeface="Gidole" panose="02000503000000000000" pitchFamily="50" charset="0"/>
                </a:rPr>
                <a:t>3. LOAD</a:t>
              </a:r>
            </a:p>
          </p:txBody>
        </p:sp>
      </p:grpSp>
    </p:spTree>
    <p:extLst>
      <p:ext uri="{BB962C8B-B14F-4D97-AF65-F5344CB8AC3E}">
        <p14:creationId xmlns:p14="http://schemas.microsoft.com/office/powerpoint/2010/main" val="2701514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56390"/>
            <a:ext cx="10283741" cy="10399781"/>
          </a:xfrm>
          <a:prstGeom prst="rect">
            <a:avLst/>
          </a:prstGeom>
          <a:solidFill>
            <a:srgbClr val="CF3338"/>
          </a:solidFill>
        </p:spPr>
      </p:sp>
      <p:grpSp>
        <p:nvGrpSpPr>
          <p:cNvPr id="3" name="Group 3"/>
          <p:cNvGrpSpPr/>
          <p:nvPr/>
        </p:nvGrpSpPr>
        <p:grpSpPr>
          <a:xfrm rot="5400000">
            <a:off x="9957" y="-9957"/>
            <a:ext cx="10263828" cy="10283741"/>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alpha val="19607"/>
              </a:srgbClr>
            </a:solidFill>
          </p:spPr>
        </p:sp>
      </p:grpSp>
      <p:sp>
        <p:nvSpPr>
          <p:cNvPr id="5" name="TextBox 5"/>
          <p:cNvSpPr txBox="1"/>
          <p:nvPr/>
        </p:nvSpPr>
        <p:spPr>
          <a:xfrm>
            <a:off x="1329711" y="5494822"/>
            <a:ext cx="7624318" cy="2257093"/>
          </a:xfrm>
          <a:prstGeom prst="rect">
            <a:avLst/>
          </a:prstGeom>
        </p:spPr>
        <p:txBody>
          <a:bodyPr lIns="0" tIns="0" rIns="0" bIns="0" rtlCol="0" anchor="t">
            <a:spAutoFit/>
          </a:bodyPr>
          <a:lstStyle/>
          <a:p>
            <a:pPr marL="457200" indent="-457200">
              <a:lnSpc>
                <a:spcPts val="4522"/>
              </a:lnSpc>
              <a:buFont typeface="Arial" panose="020B0604020202020204" pitchFamily="34" charset="0"/>
              <a:buChar char="•"/>
            </a:pPr>
            <a:r>
              <a:rPr lang="en-US" sz="3400" spc="340" dirty="0">
                <a:solidFill>
                  <a:srgbClr val="F2F0F4"/>
                </a:solidFill>
                <a:latin typeface="Gidole"/>
              </a:rPr>
              <a:t>On O’Reilly Learning at https://learning.oreilly.com/library/view/excel-power-pivot/9781119210641/</a:t>
            </a:r>
          </a:p>
        </p:txBody>
      </p:sp>
      <p:sp>
        <p:nvSpPr>
          <p:cNvPr id="6" name="TextBox 6"/>
          <p:cNvSpPr txBox="1"/>
          <p:nvPr/>
        </p:nvSpPr>
        <p:spPr>
          <a:xfrm rot="5400000">
            <a:off x="15031804" y="6973654"/>
            <a:ext cx="3734903" cy="834390"/>
          </a:xfrm>
          <a:prstGeom prst="rect">
            <a:avLst/>
          </a:prstGeom>
        </p:spPr>
        <p:txBody>
          <a:bodyPr lIns="0" tIns="0" rIns="0" bIns="0" rtlCol="0" anchor="t">
            <a:spAutoFit/>
          </a:bodyPr>
          <a:lstStyle/>
          <a:p>
            <a:pPr algn="r">
              <a:lnSpc>
                <a:spcPts val="3359"/>
              </a:lnSpc>
            </a:pPr>
            <a:r>
              <a:rPr lang="en-US" sz="2400" spc="192">
                <a:solidFill>
                  <a:srgbClr val="F2F0F4"/>
                </a:solidFill>
                <a:latin typeface="Gidole"/>
              </a:rPr>
              <a:t>Human Centered Design • MDLS 2020</a:t>
            </a:r>
          </a:p>
        </p:txBody>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657572" y="942975"/>
            <a:ext cx="8486428" cy="2998898"/>
          </a:xfrm>
          <a:prstGeom prst="rect">
            <a:avLst/>
          </a:prstGeom>
        </p:spPr>
        <p:txBody>
          <a:bodyPr lIns="0" tIns="0" rIns="0" bIns="0" rtlCol="0" anchor="t">
            <a:spAutoFit/>
          </a:bodyPr>
          <a:lstStyle/>
          <a:p>
            <a:pPr>
              <a:lnSpc>
                <a:spcPts val="5880"/>
              </a:lnSpc>
              <a:spcBef>
                <a:spcPct val="0"/>
              </a:spcBef>
            </a:pPr>
            <a:endParaRPr lang="en-US" sz="4200" i="1" dirty="0">
              <a:solidFill>
                <a:srgbClr val="FFFFFF"/>
              </a:solidFill>
              <a:latin typeface="League Spartan"/>
            </a:endParaRPr>
          </a:p>
          <a:p>
            <a:pPr>
              <a:lnSpc>
                <a:spcPts val="5880"/>
              </a:lnSpc>
              <a:spcBef>
                <a:spcPct val="0"/>
              </a:spcBef>
            </a:pPr>
            <a:r>
              <a:rPr lang="en-US" sz="4200" i="1" dirty="0">
                <a:solidFill>
                  <a:srgbClr val="FFFFFF"/>
                </a:solidFill>
                <a:latin typeface="League Spartan"/>
              </a:rPr>
              <a:t>Excel Power Pivot and Power Query For Dummies</a:t>
            </a:r>
            <a:r>
              <a:rPr lang="en-US" sz="4200" dirty="0">
                <a:solidFill>
                  <a:srgbClr val="FFFFFF"/>
                </a:solidFill>
                <a:latin typeface="League Spartan"/>
              </a:rPr>
              <a:t>, </a:t>
            </a:r>
          </a:p>
          <a:p>
            <a:pPr>
              <a:lnSpc>
                <a:spcPts val="5880"/>
              </a:lnSpc>
              <a:spcBef>
                <a:spcPct val="0"/>
              </a:spcBef>
            </a:pPr>
            <a:r>
              <a:rPr lang="en-US" sz="4200" dirty="0">
                <a:solidFill>
                  <a:srgbClr val="FFFFFF"/>
                </a:solidFill>
                <a:latin typeface="League Spartan"/>
              </a:rPr>
              <a:t>by Mike Alexander</a:t>
            </a:r>
          </a:p>
        </p:txBody>
      </p:sp>
      <p:pic>
        <p:nvPicPr>
          <p:cNvPr id="5122" name="Picture 2" descr="Excel Power Pivot and Power Query For Dummies (For Dummies ...">
            <a:extLst>
              <a:ext uri="{FF2B5EF4-FFF2-40B4-BE49-F238E27FC236}">
                <a16:creationId xmlns:a16="http://schemas.microsoft.com/office/drawing/2014/main" id="{CCB842BE-D4FD-44A1-88F2-EA63C262441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10152" y="1205277"/>
            <a:ext cx="5693322" cy="71166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718046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2" name="AutoShape 2"/>
          <p:cNvSpPr/>
          <p:nvPr/>
        </p:nvSpPr>
        <p:spPr>
          <a:xfrm>
            <a:off x="10729852" y="-84575"/>
            <a:ext cx="7747166" cy="10456149"/>
          </a:xfrm>
          <a:prstGeom prst="rect">
            <a:avLst/>
          </a:prstGeom>
          <a:solidFill>
            <a:srgbClr val="CF3338"/>
          </a:solidFill>
        </p:spPr>
      </p:sp>
      <p:grpSp>
        <p:nvGrpSpPr>
          <p:cNvPr id="3" name="Group 3"/>
          <p:cNvGrpSpPr/>
          <p:nvPr/>
        </p:nvGrpSpPr>
        <p:grpSpPr>
          <a:xfrm rot="-10800000">
            <a:off x="10729852" y="0"/>
            <a:ext cx="7558148" cy="10247406"/>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alpha val="19607"/>
              </a:srgbClr>
            </a:solidFill>
          </p:spPr>
        </p:sp>
      </p:grpSp>
      <p:grpSp>
        <p:nvGrpSpPr>
          <p:cNvPr id="5" name="Group 5"/>
          <p:cNvGrpSpPr/>
          <p:nvPr/>
        </p:nvGrpSpPr>
        <p:grpSpPr>
          <a:xfrm>
            <a:off x="0" y="0"/>
            <a:ext cx="10729852" cy="1889716"/>
            <a:chOff x="0" y="0"/>
            <a:chExt cx="2295968" cy="404360"/>
          </a:xfrm>
        </p:grpSpPr>
        <p:sp>
          <p:nvSpPr>
            <p:cNvPr id="6" name="Freeform 6"/>
            <p:cNvSpPr/>
            <p:nvPr/>
          </p:nvSpPr>
          <p:spPr>
            <a:xfrm>
              <a:off x="0" y="0"/>
              <a:ext cx="2295968" cy="404360"/>
            </a:xfrm>
            <a:custGeom>
              <a:avLst/>
              <a:gdLst/>
              <a:ahLst/>
              <a:cxnLst/>
              <a:rect l="l" t="t" r="r" b="b"/>
              <a:pathLst>
                <a:path w="2295968" h="404360">
                  <a:moveTo>
                    <a:pt x="0" y="0"/>
                  </a:moveTo>
                  <a:lnTo>
                    <a:pt x="2295968" y="0"/>
                  </a:lnTo>
                  <a:lnTo>
                    <a:pt x="2295968" y="404360"/>
                  </a:lnTo>
                  <a:lnTo>
                    <a:pt x="0" y="404360"/>
                  </a:lnTo>
                  <a:close/>
                </a:path>
              </a:pathLst>
            </a:custGeom>
            <a:solidFill>
              <a:srgbClr val="F2F0F4"/>
            </a:solidFill>
          </p:spPr>
        </p:sp>
      </p:grpSp>
      <p:pic>
        <p:nvPicPr>
          <p:cNvPr id="7" name="Picture 7"/>
          <p:cNvPicPr>
            <a:picLocks noChangeAspect="1"/>
          </p:cNvPicPr>
          <p:nvPr/>
        </p:nvPicPr>
        <p:blipFill>
          <a:blip r:embed="rId3"/>
          <a:srcRect/>
          <a:stretch>
            <a:fillRect/>
          </a:stretch>
        </p:blipFill>
        <p:spPr>
          <a:xfrm>
            <a:off x="299312" y="-1283891"/>
            <a:ext cx="6803245" cy="4987629"/>
          </a:xfrm>
          <a:prstGeom prst="rect">
            <a:avLst/>
          </a:prstGeom>
        </p:spPr>
      </p:pic>
      <p:sp>
        <p:nvSpPr>
          <p:cNvPr id="8" name="TextBox 8"/>
          <p:cNvSpPr txBox="1"/>
          <p:nvPr/>
        </p:nvSpPr>
        <p:spPr>
          <a:xfrm>
            <a:off x="1028700" y="2217576"/>
            <a:ext cx="7483394" cy="1143000"/>
          </a:xfrm>
          <a:prstGeom prst="rect">
            <a:avLst/>
          </a:prstGeom>
        </p:spPr>
        <p:txBody>
          <a:bodyPr lIns="0" tIns="0" rIns="0" bIns="0" rtlCol="0" anchor="t">
            <a:spAutoFit/>
          </a:bodyPr>
          <a:lstStyle/>
          <a:p>
            <a:pPr>
              <a:lnSpc>
                <a:spcPts val="9000"/>
              </a:lnSpc>
            </a:pPr>
            <a:r>
              <a:rPr lang="en-US" sz="7500" spc="375" dirty="0">
                <a:solidFill>
                  <a:srgbClr val="F2F0F4"/>
                </a:solidFill>
                <a:latin typeface="League Spartan Bold"/>
              </a:rPr>
              <a:t>LET'S TALK</a:t>
            </a:r>
          </a:p>
        </p:txBody>
      </p:sp>
      <p:sp>
        <p:nvSpPr>
          <p:cNvPr id="9" name="TextBox 9"/>
          <p:cNvSpPr txBox="1"/>
          <p:nvPr/>
        </p:nvSpPr>
        <p:spPr>
          <a:xfrm>
            <a:off x="1028700" y="6776228"/>
            <a:ext cx="7624318" cy="525850"/>
          </a:xfrm>
          <a:prstGeom prst="rect">
            <a:avLst/>
          </a:prstGeom>
        </p:spPr>
        <p:txBody>
          <a:bodyPr lIns="0" tIns="0" rIns="0" bIns="0" rtlCol="0" anchor="t">
            <a:spAutoFit/>
          </a:bodyPr>
          <a:lstStyle/>
          <a:p>
            <a:pPr>
              <a:lnSpc>
                <a:spcPts val="4522"/>
              </a:lnSpc>
            </a:pPr>
            <a:r>
              <a:rPr lang="en-US" sz="3400" spc="340" dirty="0">
                <a:solidFill>
                  <a:srgbClr val="F2F0F4"/>
                </a:solidFill>
                <a:latin typeface="Gidole"/>
              </a:rPr>
              <a:t>WEBSITE</a:t>
            </a:r>
          </a:p>
        </p:txBody>
      </p:sp>
      <p:sp>
        <p:nvSpPr>
          <p:cNvPr id="10" name="TextBox 10"/>
          <p:cNvSpPr txBox="1"/>
          <p:nvPr/>
        </p:nvSpPr>
        <p:spPr>
          <a:xfrm>
            <a:off x="1028700" y="7424888"/>
            <a:ext cx="7624318" cy="514885"/>
          </a:xfrm>
          <a:prstGeom prst="rect">
            <a:avLst/>
          </a:prstGeom>
        </p:spPr>
        <p:txBody>
          <a:bodyPr lIns="0" tIns="0" rIns="0" bIns="0" rtlCol="0" anchor="t">
            <a:spAutoFit/>
          </a:bodyPr>
          <a:lstStyle/>
          <a:p>
            <a:pPr>
              <a:lnSpc>
                <a:spcPts val="4500"/>
              </a:lnSpc>
            </a:pPr>
            <a:r>
              <a:rPr lang="en-US" sz="3000" spc="30" dirty="0">
                <a:solidFill>
                  <a:srgbClr val="F2F0F4"/>
                </a:solidFill>
                <a:latin typeface="Gidole"/>
              </a:rPr>
              <a:t>stringfestanalytics.com</a:t>
            </a:r>
          </a:p>
        </p:txBody>
      </p:sp>
      <p:sp>
        <p:nvSpPr>
          <p:cNvPr id="11" name="TextBox 11"/>
          <p:cNvSpPr txBox="1"/>
          <p:nvPr/>
        </p:nvSpPr>
        <p:spPr>
          <a:xfrm>
            <a:off x="1028700" y="5086350"/>
            <a:ext cx="7624318" cy="525850"/>
          </a:xfrm>
          <a:prstGeom prst="rect">
            <a:avLst/>
          </a:prstGeom>
        </p:spPr>
        <p:txBody>
          <a:bodyPr lIns="0" tIns="0" rIns="0" bIns="0" rtlCol="0" anchor="t">
            <a:spAutoFit/>
          </a:bodyPr>
          <a:lstStyle/>
          <a:p>
            <a:pPr>
              <a:lnSpc>
                <a:spcPts val="4522"/>
              </a:lnSpc>
            </a:pPr>
            <a:r>
              <a:rPr lang="en-US" sz="3400" spc="340" dirty="0">
                <a:solidFill>
                  <a:srgbClr val="F2F0F4"/>
                </a:solidFill>
                <a:latin typeface="Gidole"/>
              </a:rPr>
              <a:t>EMAIL ADDRESS</a:t>
            </a:r>
          </a:p>
        </p:txBody>
      </p:sp>
      <p:sp>
        <p:nvSpPr>
          <p:cNvPr id="12" name="TextBox 12"/>
          <p:cNvSpPr txBox="1"/>
          <p:nvPr/>
        </p:nvSpPr>
        <p:spPr>
          <a:xfrm>
            <a:off x="1028700" y="5706603"/>
            <a:ext cx="7624318" cy="514885"/>
          </a:xfrm>
          <a:prstGeom prst="rect">
            <a:avLst/>
          </a:prstGeom>
        </p:spPr>
        <p:txBody>
          <a:bodyPr lIns="0" tIns="0" rIns="0" bIns="0" rtlCol="0" anchor="t">
            <a:spAutoFit/>
          </a:bodyPr>
          <a:lstStyle/>
          <a:p>
            <a:pPr>
              <a:lnSpc>
                <a:spcPts val="4500"/>
              </a:lnSpc>
            </a:pPr>
            <a:r>
              <a:rPr lang="en-US" sz="3000" spc="30" dirty="0">
                <a:solidFill>
                  <a:srgbClr val="F2F0F4"/>
                </a:solidFill>
                <a:latin typeface="Gidole"/>
              </a:rPr>
              <a:t>george@stringfestanalytics.com</a:t>
            </a:r>
          </a:p>
        </p:txBody>
      </p:sp>
      <p:sp>
        <p:nvSpPr>
          <p:cNvPr id="13" name="TextBox 13"/>
          <p:cNvSpPr txBox="1"/>
          <p:nvPr/>
        </p:nvSpPr>
        <p:spPr>
          <a:xfrm>
            <a:off x="1028700" y="3455244"/>
            <a:ext cx="7624318" cy="572516"/>
          </a:xfrm>
          <a:prstGeom prst="rect">
            <a:avLst/>
          </a:prstGeom>
        </p:spPr>
        <p:txBody>
          <a:bodyPr lIns="0" tIns="0" rIns="0" bIns="0" rtlCol="0" anchor="t">
            <a:spAutoFit/>
          </a:bodyPr>
          <a:lstStyle/>
          <a:p>
            <a:pPr>
              <a:lnSpc>
                <a:spcPts val="4522"/>
              </a:lnSpc>
            </a:pPr>
            <a:r>
              <a:rPr lang="en-US" sz="3400" spc="340">
                <a:solidFill>
                  <a:srgbClr val="F2F0F4"/>
                </a:solidFill>
                <a:latin typeface="Gidole"/>
              </a:rPr>
              <a:t>LINKEDIN</a:t>
            </a:r>
          </a:p>
        </p:txBody>
      </p:sp>
      <p:sp>
        <p:nvSpPr>
          <p:cNvPr id="14" name="TextBox 14"/>
          <p:cNvSpPr txBox="1"/>
          <p:nvPr/>
        </p:nvSpPr>
        <p:spPr>
          <a:xfrm>
            <a:off x="1028700" y="4037855"/>
            <a:ext cx="7624318" cy="561975"/>
          </a:xfrm>
          <a:prstGeom prst="rect">
            <a:avLst/>
          </a:prstGeom>
        </p:spPr>
        <p:txBody>
          <a:bodyPr lIns="0" tIns="0" rIns="0" bIns="0" rtlCol="0" anchor="t">
            <a:spAutoFit/>
          </a:bodyPr>
          <a:lstStyle/>
          <a:p>
            <a:pPr>
              <a:lnSpc>
                <a:spcPts val="4500"/>
              </a:lnSpc>
            </a:pPr>
            <a:r>
              <a:rPr lang="en-US" sz="3000" spc="30">
                <a:solidFill>
                  <a:srgbClr val="F2F0F4"/>
                </a:solidFill>
                <a:latin typeface="Gidole"/>
              </a:rPr>
              <a:t>linkedin.com/in/gjmount</a:t>
            </a:r>
          </a:p>
        </p:txBody>
      </p:sp>
      <p:sp>
        <p:nvSpPr>
          <p:cNvPr id="15" name="TextBox 15"/>
          <p:cNvSpPr txBox="1"/>
          <p:nvPr/>
        </p:nvSpPr>
        <p:spPr>
          <a:xfrm>
            <a:off x="1028700" y="8337238"/>
            <a:ext cx="7624318" cy="525850"/>
          </a:xfrm>
          <a:prstGeom prst="rect">
            <a:avLst/>
          </a:prstGeom>
        </p:spPr>
        <p:txBody>
          <a:bodyPr lIns="0" tIns="0" rIns="0" bIns="0" rtlCol="0" anchor="t">
            <a:spAutoFit/>
          </a:bodyPr>
          <a:lstStyle/>
          <a:p>
            <a:pPr>
              <a:lnSpc>
                <a:spcPts val="4522"/>
              </a:lnSpc>
            </a:pPr>
            <a:r>
              <a:rPr lang="en-US" sz="3400" spc="340" dirty="0">
                <a:solidFill>
                  <a:srgbClr val="F2F0F4"/>
                </a:solidFill>
                <a:latin typeface="Gidole"/>
              </a:rPr>
              <a:t>GITHUB</a:t>
            </a:r>
          </a:p>
        </p:txBody>
      </p:sp>
      <p:sp>
        <p:nvSpPr>
          <p:cNvPr id="16" name="TextBox 16"/>
          <p:cNvSpPr txBox="1"/>
          <p:nvPr/>
        </p:nvSpPr>
        <p:spPr>
          <a:xfrm>
            <a:off x="1028700" y="8924925"/>
            <a:ext cx="7624318" cy="514885"/>
          </a:xfrm>
          <a:prstGeom prst="rect">
            <a:avLst/>
          </a:prstGeom>
        </p:spPr>
        <p:txBody>
          <a:bodyPr lIns="0" tIns="0" rIns="0" bIns="0" rtlCol="0" anchor="t">
            <a:spAutoFit/>
          </a:bodyPr>
          <a:lstStyle/>
          <a:p>
            <a:pPr>
              <a:lnSpc>
                <a:spcPts val="4500"/>
              </a:lnSpc>
            </a:pPr>
            <a:r>
              <a:rPr lang="en-US" sz="3000" spc="30" dirty="0">
                <a:solidFill>
                  <a:srgbClr val="F2F0F4"/>
                </a:solidFill>
                <a:latin typeface="Gidole"/>
              </a:rPr>
              <a:t>github.com/summerofgeorge</a:t>
            </a:r>
          </a:p>
        </p:txBody>
      </p:sp>
      <p:pic>
        <p:nvPicPr>
          <p:cNvPr id="17" name="Picture 17"/>
          <p:cNvPicPr>
            <a:picLocks noChangeAspect="1"/>
          </p:cNvPicPr>
          <p:nvPr/>
        </p:nvPicPr>
        <p:blipFill>
          <a:blip r:embed="rId4"/>
          <a:srcRect/>
          <a:stretch>
            <a:fillRect/>
          </a:stretch>
        </p:blipFill>
        <p:spPr>
          <a:xfrm>
            <a:off x="16100583" y="9258300"/>
            <a:ext cx="2005783" cy="1470490"/>
          </a:xfrm>
          <a:prstGeom prst="rect">
            <a:avLst/>
          </a:prstGeom>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30320959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7" name="Picture 7"/>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9"/>
          <p:cNvSpPr txBox="1"/>
          <p:nvPr/>
        </p:nvSpPr>
        <p:spPr>
          <a:xfrm>
            <a:off x="2110659" y="1011583"/>
            <a:ext cx="15772737" cy="1120775"/>
          </a:xfrm>
          <a:prstGeom prst="rect">
            <a:avLst/>
          </a:prstGeom>
        </p:spPr>
        <p:txBody>
          <a:bodyPr lIns="0" tIns="0" rIns="0" bIns="0" rtlCol="0" anchor="t">
            <a:spAutoFit/>
          </a:bodyPr>
          <a:lstStyle/>
          <a:p>
            <a:pPr algn="r">
              <a:lnSpc>
                <a:spcPts val="9100"/>
              </a:lnSpc>
            </a:pPr>
            <a:r>
              <a:rPr lang="en-US" sz="6500" b="1" spc="195" dirty="0">
                <a:solidFill>
                  <a:srgbClr val="F2F0F4"/>
                </a:solidFill>
                <a:latin typeface="League Spartan Italics"/>
              </a:rPr>
              <a:t>Power Query &amp; Excel Myth-busting</a:t>
            </a:r>
          </a:p>
        </p:txBody>
      </p:sp>
      <p:sp>
        <p:nvSpPr>
          <p:cNvPr id="10" name="TextBox 9">
            <a:extLst>
              <a:ext uri="{FF2B5EF4-FFF2-40B4-BE49-F238E27FC236}">
                <a16:creationId xmlns:a16="http://schemas.microsoft.com/office/drawing/2014/main" id="{449716C3-280E-4377-BD60-380B8FF48366}"/>
              </a:ext>
            </a:extLst>
          </p:cNvPr>
          <p:cNvSpPr txBox="1"/>
          <p:nvPr/>
        </p:nvSpPr>
        <p:spPr>
          <a:xfrm>
            <a:off x="0" y="9603815"/>
            <a:ext cx="8153400" cy="523220"/>
          </a:xfrm>
          <a:prstGeom prst="rect">
            <a:avLst/>
          </a:prstGeom>
          <a:noFill/>
        </p:spPr>
        <p:txBody>
          <a:bodyPr wrap="square" rtlCol="0">
            <a:spAutoFit/>
          </a:bodyPr>
          <a:lstStyle/>
          <a:p>
            <a:r>
              <a:rPr lang="en-US" sz="2800" dirty="0">
                <a:latin typeface="Gidole" panose="020B0604020202020204" charset="0"/>
                <a:hlinkClick r:id="rId4"/>
              </a:rPr>
              <a:t>https://giphy.com/gifs/mythbusters-gif-qVuWpc7MxvGz6</a:t>
            </a:r>
            <a:r>
              <a:rPr lang="en-US" sz="2800" dirty="0">
                <a:latin typeface="Gidole" panose="020B0604020202020204" charset="0"/>
              </a:rPr>
              <a:t>  </a:t>
            </a:r>
          </a:p>
        </p:txBody>
      </p:sp>
      <p:pic>
        <p:nvPicPr>
          <p:cNvPr id="12" name="Picture 11" descr="A person wearing a hat&#10;&#10;Description automatically generated">
            <a:extLst>
              <a:ext uri="{FF2B5EF4-FFF2-40B4-BE49-F238E27FC236}">
                <a16:creationId xmlns:a16="http://schemas.microsoft.com/office/drawing/2014/main" id="{22E3B044-9B28-411A-8DC7-330EA89D471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86200" y="3717694"/>
            <a:ext cx="9982200" cy="5622627"/>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a:off x="-100401" y="5129474"/>
            <a:ext cx="18485333" cy="5157526"/>
          </a:xfrm>
          <a:prstGeom prst="rect">
            <a:avLst/>
          </a:prstGeom>
          <a:solidFill>
            <a:srgbClr val="CF3338"/>
          </a:solidFill>
        </p:spPr>
      </p:sp>
      <p:grpSp>
        <p:nvGrpSpPr>
          <p:cNvPr id="4" name="Group 4"/>
          <p:cNvGrpSpPr/>
          <p:nvPr/>
        </p:nvGrpSpPr>
        <p:grpSpPr>
          <a:xfrm>
            <a:off x="0" y="2733413"/>
            <a:ext cx="7565692" cy="7553587"/>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3031757" y="5143500"/>
            <a:ext cx="6063514" cy="5251003"/>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9071302" y="264557"/>
            <a:ext cx="8911898" cy="3462486"/>
          </a:xfrm>
          <a:prstGeom prst="rect">
            <a:avLst/>
          </a:prstGeom>
        </p:spPr>
        <p:txBody>
          <a:bodyPr wrap="square" lIns="0" tIns="0" rIns="0" bIns="0" rtlCol="0" anchor="t">
            <a:spAutoFit/>
          </a:bodyPr>
          <a:lstStyle/>
          <a:p>
            <a:pPr algn="r">
              <a:lnSpc>
                <a:spcPts val="9000"/>
              </a:lnSpc>
            </a:pPr>
            <a:r>
              <a:rPr lang="en-US" sz="7500" spc="375" dirty="0">
                <a:solidFill>
                  <a:srgbClr val="000000"/>
                </a:solidFill>
                <a:latin typeface="League Spartan Bold"/>
              </a:rPr>
              <a:t>1. “EXCEL IS NOT REPRODUCIBLE”</a:t>
            </a:r>
          </a:p>
        </p:txBody>
      </p:sp>
      <p:pic>
        <p:nvPicPr>
          <p:cNvPr id="3074" name="Picture 2" descr="Laboratory, Analysis, Chemistry, Research, Chemist, Lab">
            <a:extLst>
              <a:ext uri="{FF2B5EF4-FFF2-40B4-BE49-F238E27FC236}">
                <a16:creationId xmlns:a16="http://schemas.microsoft.com/office/drawing/2014/main" id="{78F5FC68-5FE9-407F-9506-457BA198CB2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50" y="0"/>
            <a:ext cx="7736288" cy="515752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1062</TotalTime>
  <Words>3957</Words>
  <Application>Microsoft Office PowerPoint</Application>
  <PresentationFormat>Custom</PresentationFormat>
  <Paragraphs>399</Paragraphs>
  <Slides>72</Slides>
  <Notes>64</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72</vt:i4>
      </vt:variant>
    </vt:vector>
  </HeadingPairs>
  <TitlesOfParts>
    <vt:vector size="82" baseType="lpstr">
      <vt:lpstr>Open Sans Extra Bold</vt:lpstr>
      <vt:lpstr>Calibri</vt:lpstr>
      <vt:lpstr>Arial</vt:lpstr>
      <vt:lpstr>Roboto Mono</vt:lpstr>
      <vt:lpstr>Gidole</vt:lpstr>
      <vt:lpstr>Roboto</vt:lpstr>
      <vt:lpstr>League Spartan Bold</vt:lpstr>
      <vt:lpstr>League Spartan Italics</vt:lpstr>
      <vt:lpstr>League Spartan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excel-statistics-for-business-analytics</dc:title>
  <dc:creator>User</dc:creator>
  <cp:lastModifiedBy>George M</cp:lastModifiedBy>
  <cp:revision>82</cp:revision>
  <dcterms:created xsi:type="dcterms:W3CDTF">2006-08-16T00:00:00Z</dcterms:created>
  <dcterms:modified xsi:type="dcterms:W3CDTF">2020-02-15T20:57:20Z</dcterms:modified>
  <dc:identifier>DADurESpNu8</dc:identifier>
</cp:coreProperties>
</file>